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35"/>
  </p:notesMasterIdLst>
  <p:sldIdLst>
    <p:sldId id="256" r:id="rId3"/>
    <p:sldId id="259" r:id="rId4"/>
    <p:sldId id="258" r:id="rId5"/>
    <p:sldId id="286" r:id="rId6"/>
    <p:sldId id="260" r:id="rId7"/>
    <p:sldId id="277" r:id="rId8"/>
    <p:sldId id="285" r:id="rId9"/>
    <p:sldId id="269" r:id="rId10"/>
    <p:sldId id="278" r:id="rId11"/>
    <p:sldId id="288" r:id="rId12"/>
    <p:sldId id="270" r:id="rId13"/>
    <p:sldId id="279" r:id="rId14"/>
    <p:sldId id="289" r:id="rId15"/>
    <p:sldId id="271" r:id="rId16"/>
    <p:sldId id="280" r:id="rId17"/>
    <p:sldId id="290" r:id="rId18"/>
    <p:sldId id="273" r:id="rId19"/>
    <p:sldId id="281" r:id="rId20"/>
    <p:sldId id="291" r:id="rId21"/>
    <p:sldId id="274" r:id="rId22"/>
    <p:sldId id="282" r:id="rId23"/>
    <p:sldId id="292" r:id="rId24"/>
    <p:sldId id="275" r:id="rId25"/>
    <p:sldId id="283" r:id="rId26"/>
    <p:sldId id="293" r:id="rId27"/>
    <p:sldId id="276" r:id="rId28"/>
    <p:sldId id="284" r:id="rId29"/>
    <p:sldId id="294" r:id="rId30"/>
    <p:sldId id="287" r:id="rId31"/>
    <p:sldId id="263" r:id="rId32"/>
    <p:sldId id="295" r:id="rId33"/>
    <p:sldId id="268" r:id="rId34"/>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691" y="58"/>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84051169-D4DE-4F94-B462-73DA1F1173FC}" type="datetimeFigureOut">
              <a:rPr lang="en-US" smtClean="0"/>
              <a:pPr/>
              <a:t>10/30/2023</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E1A8C189-DCF8-4DEB-A84F-615085383B9A}" type="slidenum">
              <a:rPr lang="en-US" smtClean="0"/>
              <a:pPr/>
              <a:t>‹#›</a:t>
            </a:fld>
            <a:endParaRPr lang="en-US"/>
          </a:p>
        </p:txBody>
      </p:sp>
    </p:spTree>
    <p:extLst>
      <p:ext uri="{BB962C8B-B14F-4D97-AF65-F5344CB8AC3E}">
        <p14:creationId xmlns:p14="http://schemas.microsoft.com/office/powerpoint/2010/main" val="3251952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4" name="PlaceHolder 2"/>
          <p:cNvSpPr>
            <a:spLocks noGrp="1"/>
          </p:cNvSpPr>
          <p:nvPr>
            <p:ph type="body"/>
          </p:nvPr>
        </p:nvSpPr>
        <p:spPr>
          <a:xfrm>
            <a:off x="609480" y="160452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5" name="PlaceHolder 3"/>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7"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8"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9"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50" name="PlaceHolder 5"/>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52"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53" name="PlaceHolder 3"/>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pic>
        <p:nvPicPr>
          <p:cNvPr id="54" name="Picture 53"/>
          <p:cNvPicPr/>
          <p:nvPr/>
        </p:nvPicPr>
        <p:blipFill>
          <a:blip r:embed="rId2"/>
          <a:stretch/>
        </p:blipFill>
        <p:spPr>
          <a:xfrm>
            <a:off x="3602880" y="1604520"/>
            <a:ext cx="4984920" cy="3977280"/>
          </a:xfrm>
          <a:prstGeom prst="rect">
            <a:avLst/>
          </a:prstGeom>
          <a:ln>
            <a:noFill/>
          </a:ln>
        </p:spPr>
      </p:pic>
      <p:pic>
        <p:nvPicPr>
          <p:cNvPr id="55" name="Picture 54"/>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69"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1"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3"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74" name="PlaceHolder 3"/>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76"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78"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79" name="PlaceHolder 3"/>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0" name="PlaceHolder 4"/>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3"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82"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3"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4"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86"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7"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88" name="PlaceHolder 4"/>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0" name="PlaceHolder 2"/>
          <p:cNvSpPr>
            <a:spLocks noGrp="1"/>
          </p:cNvSpPr>
          <p:nvPr>
            <p:ph type="body"/>
          </p:nvPr>
        </p:nvSpPr>
        <p:spPr>
          <a:xfrm>
            <a:off x="609480" y="160452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1" name="PlaceHolder 3"/>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3"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4"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5"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6" name="PlaceHolder 5"/>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98"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99" name="PlaceHolder 3"/>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pic>
        <p:nvPicPr>
          <p:cNvPr id="100" name="Picture 99"/>
          <p:cNvPicPr/>
          <p:nvPr/>
        </p:nvPicPr>
        <p:blipFill>
          <a:blip r:embed="rId2"/>
          <a:stretch/>
        </p:blipFill>
        <p:spPr>
          <a:xfrm>
            <a:off x="3602880" y="1604520"/>
            <a:ext cx="4984920" cy="3977280"/>
          </a:xfrm>
          <a:prstGeom prst="rect">
            <a:avLst/>
          </a:prstGeom>
          <a:ln>
            <a:noFill/>
          </a:ln>
        </p:spPr>
      </p:pic>
      <p:pic>
        <p:nvPicPr>
          <p:cNvPr id="101" name="Picture 100"/>
          <p:cNvPicPr/>
          <p:nvPr/>
        </p:nvPicPr>
        <p:blipFill>
          <a:blip r:embed="rId2"/>
          <a:stretch/>
        </p:blipFill>
        <p:spPr>
          <a:xfrm>
            <a:off x="3602880" y="1604520"/>
            <a:ext cx="4984920" cy="39772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5" name="PlaceHolder 2"/>
          <p:cNvSpPr>
            <a:spLocks noGrp="1"/>
          </p:cNvSpPr>
          <p:nvPr>
            <p:ph type="body"/>
          </p:nvPr>
        </p:nvSpPr>
        <p:spPr>
          <a:xfrm>
            <a:off x="609480" y="1604520"/>
            <a:ext cx="1097244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7"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28" name="PlaceHolder 3"/>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0"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32"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3" name="PlaceHolder 3"/>
          <p:cNvSpPr>
            <a:spLocks noGrp="1"/>
          </p:cNvSpPr>
          <p:nvPr>
            <p:ph type="body"/>
          </p:nvPr>
        </p:nvSpPr>
        <p:spPr>
          <a:xfrm>
            <a:off x="60948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4" name="PlaceHolder 4"/>
          <p:cNvSpPr>
            <a:spLocks noGrp="1"/>
          </p:cNvSpPr>
          <p:nvPr>
            <p:ph type="body"/>
          </p:nvPr>
        </p:nvSpPr>
        <p:spPr>
          <a:xfrm>
            <a:off x="623196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36" name="PlaceHolder 2"/>
          <p:cNvSpPr>
            <a:spLocks noGrp="1"/>
          </p:cNvSpPr>
          <p:nvPr>
            <p:ph type="body"/>
          </p:nvPr>
        </p:nvSpPr>
        <p:spPr>
          <a:xfrm>
            <a:off x="609480" y="1604520"/>
            <a:ext cx="5354280" cy="397728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7"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38" name="PlaceHolder 4"/>
          <p:cNvSpPr>
            <a:spLocks noGrp="1"/>
          </p:cNvSpPr>
          <p:nvPr>
            <p:ph type="body"/>
          </p:nvPr>
        </p:nvSpPr>
        <p:spPr>
          <a:xfrm>
            <a:off x="6231960" y="368208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40" name="PlaceHolder 2"/>
          <p:cNvSpPr>
            <a:spLocks noGrp="1"/>
          </p:cNvSpPr>
          <p:nvPr>
            <p:ph type="body"/>
          </p:nvPr>
        </p:nvSpPr>
        <p:spPr>
          <a:xfrm>
            <a:off x="60948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1" name="PlaceHolder 3"/>
          <p:cNvSpPr>
            <a:spLocks noGrp="1"/>
          </p:cNvSpPr>
          <p:nvPr>
            <p:ph type="body"/>
          </p:nvPr>
        </p:nvSpPr>
        <p:spPr>
          <a:xfrm>
            <a:off x="6231960" y="1604520"/>
            <a:ext cx="535428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
        <p:nvSpPr>
          <p:cNvPr id="42" name="PlaceHolder 4"/>
          <p:cNvSpPr>
            <a:spLocks noGrp="1"/>
          </p:cNvSpPr>
          <p:nvPr>
            <p:ph type="body"/>
          </p:nvPr>
        </p:nvSpPr>
        <p:spPr>
          <a:xfrm>
            <a:off x="609480" y="3682080"/>
            <a:ext cx="10972440" cy="1896840"/>
          </a:xfrm>
          <a:prstGeom prst="rect">
            <a:avLst/>
          </a:prstGeom>
        </p:spPr>
        <p:txBody>
          <a:bodyPr lIns="0" tIns="0" rIns="0" bIns="0"/>
          <a:lstStyle/>
          <a:p>
            <a:endParaRPr lang="en-IN" sz="3200" b="0" strike="noStrike" spc="-1">
              <a:solidFill>
                <a:srgbClr val="FFFFFF"/>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C3C43"/>
        </a:solidFill>
        <a:effectLst/>
      </p:bgPr>
    </p:bg>
    <p:spTree>
      <p:nvGrpSpPr>
        <p:cNvPr id="1" name=""/>
        <p:cNvGrpSpPr/>
        <p:nvPr/>
      </p:nvGrpSpPr>
      <p:grpSpPr>
        <a:xfrm>
          <a:off x="0" y="0"/>
          <a:ext cx="0" cy="0"/>
          <a:chOff x="0" y="0"/>
          <a:chExt cx="0" cy="0"/>
        </a:xfrm>
      </p:grpSpPr>
      <p:sp>
        <p:nvSpPr>
          <p:cNvPr id="22" name="Line 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23" name="Line 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2" name="CustomShape 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3" name="CustomShape 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4" name="CustomShape 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 name="CustomShape 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 name="CustomShape 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 name="CustomShape 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9" name="CustomShape 10"/>
          <p:cNvSpPr/>
          <p:nvPr/>
        </p:nvSpPr>
        <p:spPr>
          <a:xfrm>
            <a:off x="0" y="4013280"/>
            <a:ext cx="447480" cy="2843640"/>
          </a:xfrm>
          <a:prstGeom prst="triangle">
            <a:avLst>
              <a:gd name="adj" fmla="val 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0" name="Line 1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11" name="Line 1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12" name="CustomShape 1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 name="CustomShape 1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4" name="CustomShape 1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5" name="CustomShape 1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6" name="CustomShape 1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7" name="CustomShape 1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8" name="CustomShape 1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9" name="CustomShape 20"/>
          <p:cNvSpPr/>
          <p:nvPr/>
        </p:nvSpPr>
        <p:spPr>
          <a:xfrm rot="10800000">
            <a:off x="2527200" y="16997040"/>
            <a:ext cx="841680" cy="5664960"/>
          </a:xfrm>
          <a:prstGeom prst="triangle">
            <a:avLst>
              <a:gd name="adj" fmla="val 10000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20" name="PlaceHolder 21"/>
          <p:cNvSpPr>
            <a:spLocks noGrp="1"/>
          </p:cNvSpPr>
          <p:nvPr>
            <p:ph type="title"/>
          </p:nvPr>
        </p:nvSpPr>
        <p:spPr>
          <a:xfrm>
            <a:off x="609480" y="273600"/>
            <a:ext cx="10972080" cy="1144440"/>
          </a:xfrm>
          <a:prstGeom prst="rect">
            <a:avLst/>
          </a:prstGeom>
        </p:spPr>
        <p:txBody>
          <a:bodyPr lIns="0" tIns="0" rIns="0" bIns="0" anchor="ctr"/>
          <a:lstStyle/>
          <a:p>
            <a:pPr algn="ctr"/>
            <a:endParaRPr lang="en-IN" sz="4400" b="0" strike="noStrike" spc="-1">
              <a:solidFill>
                <a:srgbClr val="FFFFFF"/>
              </a:solidFill>
              <a:uFill>
                <a:solidFill>
                  <a:srgbClr val="FFFFFF"/>
                </a:solidFill>
              </a:uFill>
              <a:latin typeface="Arial"/>
            </a:endParaRPr>
          </a:p>
        </p:txBody>
      </p:sp>
      <p:sp>
        <p:nvSpPr>
          <p:cNvPr id="21" name="PlaceHolder 22"/>
          <p:cNvSpPr>
            <a:spLocks noGrp="1"/>
          </p:cNvSpPr>
          <p:nvPr>
            <p:ph type="body"/>
          </p:nvPr>
        </p:nvSpPr>
        <p:spPr>
          <a:xfrm>
            <a:off x="609480" y="1604520"/>
            <a:ext cx="10972080" cy="3976920"/>
          </a:xfrm>
          <a:prstGeom prst="rect">
            <a:avLst/>
          </a:prstGeom>
        </p:spPr>
        <p:txBody>
          <a:bodyPr lIns="0" tIns="0" rIns="0" bIns="0"/>
          <a:lstStyle/>
          <a:p>
            <a:pPr marL="432000" indent="-324000">
              <a:buClr>
                <a:srgbClr val="FFFFFF"/>
              </a:buClr>
              <a:buSzPct val="45000"/>
              <a:buFont typeface="Wingdings" charset="2"/>
              <a:buChar char=""/>
            </a:pPr>
            <a:r>
              <a:rPr lang="en-IN" sz="1800" b="0" strike="noStrike" spc="-1">
                <a:solidFill>
                  <a:srgbClr val="FFFFFF"/>
                </a:solidFill>
                <a:uFill>
                  <a:solidFill>
                    <a:srgbClr val="FFFFFF"/>
                  </a:solidFill>
                </a:uFill>
                <a:latin typeface="Arial"/>
              </a:rPr>
              <a:t>Click to edit the outline text format</a:t>
            </a:r>
          </a:p>
          <a:p>
            <a:pPr marL="864000" lvl="1" indent="-324000">
              <a:buClr>
                <a:srgbClr val="FFFFFF"/>
              </a:buClr>
              <a:buSzPct val="75000"/>
              <a:buFont typeface="Symbol" charset="2"/>
              <a:buChar char=""/>
            </a:pPr>
            <a:r>
              <a:rPr lang="en-IN" sz="1800" b="0" strike="noStrike" spc="-1">
                <a:solidFill>
                  <a:srgbClr val="FFFFFF"/>
                </a:solidFill>
                <a:uFill>
                  <a:solidFill>
                    <a:srgbClr val="FFFFFF"/>
                  </a:solidFill>
                </a:uFill>
                <a:latin typeface="Arial"/>
              </a:rPr>
              <a:t>Second Outline Level</a:t>
            </a:r>
          </a:p>
          <a:p>
            <a:pPr marL="1296000" lvl="2" indent="-288000">
              <a:buClr>
                <a:srgbClr val="FFFFFF"/>
              </a:buClr>
              <a:buSzPct val="45000"/>
              <a:buFont typeface="Wingdings" charset="2"/>
              <a:buChar char=""/>
            </a:pPr>
            <a:r>
              <a:rPr lang="en-IN" sz="1800" b="0" strike="noStrike" spc="-1">
                <a:solidFill>
                  <a:srgbClr val="FFFFFF"/>
                </a:solidFill>
                <a:uFill>
                  <a:solidFill>
                    <a:srgbClr val="FFFFFF"/>
                  </a:solidFill>
                </a:uFill>
                <a:latin typeface="Arial"/>
              </a:rPr>
              <a:t>Third Outline Level</a:t>
            </a:r>
          </a:p>
          <a:p>
            <a:pPr marL="1728000" lvl="3" indent="-216000">
              <a:buClr>
                <a:srgbClr val="FFFFFF"/>
              </a:buClr>
              <a:buSzPct val="75000"/>
              <a:buFont typeface="Symbol" charset="2"/>
              <a:buChar char=""/>
            </a:pPr>
            <a:r>
              <a:rPr lang="en-IN" sz="1800" b="0" strike="noStrike" spc="-1">
                <a:solidFill>
                  <a:srgbClr val="FFFFFF"/>
                </a:solidFill>
                <a:uFill>
                  <a:solidFill>
                    <a:srgbClr val="FFFFFF"/>
                  </a:solidFill>
                </a:uFill>
                <a:latin typeface="Arial"/>
              </a:rPr>
              <a:t>Fourth Outline Level</a:t>
            </a:r>
          </a:p>
          <a:p>
            <a:pPr marL="2160000" lvl="4"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Fifth Outline Level</a:t>
            </a:r>
          </a:p>
          <a:p>
            <a:pPr marL="2592000" lvl="5"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Sixth Outline Level</a:t>
            </a:r>
          </a:p>
          <a:p>
            <a:pPr marL="3024000" lvl="6" indent="-216000">
              <a:buClr>
                <a:srgbClr val="FFFFFF"/>
              </a:buClr>
              <a:buSzPct val="45000"/>
              <a:buFont typeface="Wingdings" charset="2"/>
              <a:buChar char=""/>
            </a:pPr>
            <a:r>
              <a:rPr lang="en-IN" sz="1800" b="0" strike="noStrike" spc="-1">
                <a:solidFill>
                  <a:srgbClr val="FFFFFF"/>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C3C43"/>
        </a:solidFill>
        <a:effectLst/>
      </p:bgPr>
    </p:bg>
    <p:spTree>
      <p:nvGrpSpPr>
        <p:cNvPr id="1" name=""/>
        <p:cNvGrpSpPr/>
        <p:nvPr/>
      </p:nvGrpSpPr>
      <p:grpSpPr>
        <a:xfrm>
          <a:off x="0" y="0"/>
          <a:ext cx="0" cy="0"/>
          <a:chOff x="0" y="0"/>
          <a:chExt cx="0" cy="0"/>
        </a:xfrm>
      </p:grpSpPr>
      <p:sp>
        <p:nvSpPr>
          <p:cNvPr id="56" name="Line 1"/>
          <p:cNvSpPr/>
          <p:nvPr/>
        </p:nvSpPr>
        <p:spPr>
          <a:xfrm>
            <a:off x="9370800" y="0"/>
            <a:ext cx="1219320" cy="685800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57" name="Line 2"/>
          <p:cNvSpPr/>
          <p:nvPr/>
        </p:nvSpPr>
        <p:spPr>
          <a:xfrm flipH="1">
            <a:off x="7425000" y="3681360"/>
            <a:ext cx="4763520" cy="3176640"/>
          </a:xfrm>
          <a:prstGeom prst="line">
            <a:avLst/>
          </a:prstGeom>
          <a:ln w="9360">
            <a:solidFill>
              <a:schemeClr val="bg1">
                <a:lumMod val="85000"/>
                <a:lumOff val="15000"/>
              </a:schemeClr>
            </a:solidFill>
            <a:round/>
          </a:ln>
        </p:spPr>
        <p:style>
          <a:lnRef idx="2">
            <a:schemeClr val="accent1"/>
          </a:lnRef>
          <a:fillRef idx="0">
            <a:schemeClr val="accent1"/>
          </a:fillRef>
          <a:effectRef idx="1">
            <a:schemeClr val="accent1"/>
          </a:effectRef>
          <a:fontRef idx="minor"/>
        </p:style>
      </p:sp>
      <p:sp>
        <p:nvSpPr>
          <p:cNvPr id="58" name="CustomShape 3"/>
          <p:cNvSpPr/>
          <p:nvPr/>
        </p:nvSpPr>
        <p:spPr>
          <a:xfrm>
            <a:off x="9181440" y="-8640"/>
            <a:ext cx="3006360" cy="68655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9" name="CustomShape 4"/>
          <p:cNvSpPr/>
          <p:nvPr/>
        </p:nvSpPr>
        <p:spPr>
          <a:xfrm>
            <a:off x="9603360" y="-8640"/>
            <a:ext cx="2587320" cy="68655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0" name="CustomShape 5"/>
          <p:cNvSpPr/>
          <p:nvPr/>
        </p:nvSpPr>
        <p:spPr>
          <a:xfrm>
            <a:off x="8932320" y="3048120"/>
            <a:ext cx="3258720" cy="3808800"/>
          </a:xfrm>
          <a:prstGeom prst="triangle">
            <a:avLst>
              <a:gd name="adj" fmla="val 100000"/>
            </a:avLst>
          </a:prstGeom>
          <a:solidFill>
            <a:schemeClr val="accent2">
              <a:alpha val="72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1" name="CustomShape 6"/>
          <p:cNvSpPr/>
          <p:nvPr/>
        </p:nvSpPr>
        <p:spPr>
          <a:xfrm>
            <a:off x="9334440" y="-8640"/>
            <a:ext cx="2853360" cy="68655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2" name="CustomShape 7"/>
          <p:cNvSpPr/>
          <p:nvPr/>
        </p:nvSpPr>
        <p:spPr>
          <a:xfrm>
            <a:off x="10898640" y="-8640"/>
            <a:ext cx="1289160" cy="68655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3" name="CustomShape 8"/>
          <p:cNvSpPr/>
          <p:nvPr/>
        </p:nvSpPr>
        <p:spPr>
          <a:xfrm>
            <a:off x="10938960" y="-8640"/>
            <a:ext cx="1248840" cy="68655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4" name="CustomShape 9"/>
          <p:cNvSpPr/>
          <p:nvPr/>
        </p:nvSpPr>
        <p:spPr>
          <a:xfrm>
            <a:off x="10371600" y="3589920"/>
            <a:ext cx="1816200" cy="3267000"/>
          </a:xfrm>
          <a:prstGeom prst="triangle">
            <a:avLst>
              <a:gd name="adj" fmla="val 100000"/>
            </a:avLst>
          </a:prstGeom>
          <a:solidFill>
            <a:schemeClr val="accent1">
              <a:alpha val="80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5" name="CustomShape 10"/>
          <p:cNvSpPr/>
          <p:nvPr/>
        </p:nvSpPr>
        <p:spPr>
          <a:xfrm>
            <a:off x="0" y="4013280"/>
            <a:ext cx="447480" cy="2843640"/>
          </a:xfrm>
          <a:prstGeom prst="triangle">
            <a:avLst>
              <a:gd name="adj" fmla="val 0"/>
            </a:avLst>
          </a:prstGeom>
          <a:solidFill>
            <a:schemeClr val="accent1">
              <a:alpha val="85000"/>
            </a:schemeClr>
          </a:solidFill>
          <a:ln>
            <a:noFill/>
          </a:ln>
          <a:effectLst>
            <a:outerShdw blurRad="38100" dist="2540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6" name="PlaceHolder 11"/>
          <p:cNvSpPr>
            <a:spLocks noGrp="1"/>
          </p:cNvSpPr>
          <p:nvPr>
            <p:ph type="title"/>
          </p:nvPr>
        </p:nvSpPr>
        <p:spPr>
          <a:xfrm>
            <a:off x="609480" y="273600"/>
            <a:ext cx="10972440" cy="1144800"/>
          </a:xfrm>
          <a:prstGeom prst="rect">
            <a:avLst/>
          </a:prstGeom>
        </p:spPr>
        <p:txBody>
          <a:bodyPr lIns="0" tIns="0" rIns="0" bIns="0" anchor="ctr"/>
          <a:lstStyle/>
          <a:p>
            <a:pPr algn="ctr"/>
            <a:r>
              <a:rPr lang="en-IN" sz="4400" b="0" strike="noStrike" spc="-1">
                <a:solidFill>
                  <a:srgbClr val="FFFFFF"/>
                </a:solidFill>
                <a:uFill>
                  <a:solidFill>
                    <a:srgbClr val="FFFFFF"/>
                  </a:solidFill>
                </a:uFill>
                <a:latin typeface="Arial"/>
              </a:rPr>
              <a:t>Click to edit the title text format</a:t>
            </a:r>
          </a:p>
        </p:txBody>
      </p:sp>
      <p:sp>
        <p:nvSpPr>
          <p:cNvPr id="67" name="PlaceHolder 12"/>
          <p:cNvSpPr>
            <a:spLocks noGrp="1"/>
          </p:cNvSpPr>
          <p:nvPr>
            <p:ph type="body"/>
          </p:nvPr>
        </p:nvSpPr>
        <p:spPr>
          <a:xfrm>
            <a:off x="609480" y="1604520"/>
            <a:ext cx="10972440" cy="3977280"/>
          </a:xfrm>
          <a:prstGeom prst="rect">
            <a:avLst/>
          </a:prstGeom>
        </p:spPr>
        <p:txBody>
          <a:bodyPr lIns="0" tIns="0" rIns="0" bIns="0"/>
          <a:lstStyle/>
          <a:p>
            <a:pPr marL="432000" indent="-324000">
              <a:buClr>
                <a:srgbClr val="FFFFFF"/>
              </a:buClr>
              <a:buSzPct val="45000"/>
              <a:buFont typeface="Wingdings" charset="2"/>
              <a:buChar char=""/>
            </a:pPr>
            <a:r>
              <a:rPr lang="en-IN" sz="3200" b="0" strike="noStrike" spc="-1">
                <a:solidFill>
                  <a:srgbClr val="FFFFFF"/>
                </a:solidFill>
                <a:uFill>
                  <a:solidFill>
                    <a:srgbClr val="FFFFFF"/>
                  </a:solidFill>
                </a:uFill>
                <a:latin typeface="Arial"/>
              </a:rPr>
              <a:t>Click to edit the outline text format</a:t>
            </a:r>
          </a:p>
          <a:p>
            <a:pPr marL="864000" lvl="1" indent="-324000">
              <a:buClr>
                <a:srgbClr val="FFFFFF"/>
              </a:buClr>
              <a:buSzPct val="75000"/>
              <a:buFont typeface="Symbol" charset="2"/>
              <a:buChar char=""/>
            </a:pPr>
            <a:r>
              <a:rPr lang="en-IN" sz="2800" b="0" strike="noStrike" spc="-1">
                <a:solidFill>
                  <a:srgbClr val="FFFFFF"/>
                </a:solidFill>
                <a:uFill>
                  <a:solidFill>
                    <a:srgbClr val="FFFFFF"/>
                  </a:solidFill>
                </a:uFill>
                <a:latin typeface="Arial"/>
              </a:rPr>
              <a:t>Second Outline Level</a:t>
            </a:r>
          </a:p>
          <a:p>
            <a:pPr marL="1296000" lvl="2" indent="-288000">
              <a:buClr>
                <a:srgbClr val="FFFFFF"/>
              </a:buClr>
              <a:buSzPct val="45000"/>
              <a:buFont typeface="Wingdings" charset="2"/>
              <a:buChar char=""/>
            </a:pPr>
            <a:r>
              <a:rPr lang="en-IN" sz="2400" b="0" strike="noStrike" spc="-1">
                <a:solidFill>
                  <a:srgbClr val="FFFFFF"/>
                </a:solidFill>
                <a:uFill>
                  <a:solidFill>
                    <a:srgbClr val="FFFFFF"/>
                  </a:solidFill>
                </a:uFill>
                <a:latin typeface="Arial"/>
              </a:rPr>
              <a:t>Third Outline Level</a:t>
            </a:r>
          </a:p>
          <a:p>
            <a:pPr marL="1728000" lvl="3" indent="-216000">
              <a:buClr>
                <a:srgbClr val="FFFFFF"/>
              </a:buClr>
              <a:buSzPct val="75000"/>
              <a:buFont typeface="Symbol" charset="2"/>
              <a:buChar char=""/>
            </a:pPr>
            <a:r>
              <a:rPr lang="en-IN" sz="2000" b="0" strike="noStrike" spc="-1">
                <a:solidFill>
                  <a:srgbClr val="FFFFFF"/>
                </a:solidFill>
                <a:uFill>
                  <a:solidFill>
                    <a:srgbClr val="FFFFFF"/>
                  </a:solidFill>
                </a:uFill>
                <a:latin typeface="Arial"/>
              </a:rPr>
              <a:t>Fourth Outline Level</a:t>
            </a:r>
          </a:p>
          <a:p>
            <a:pPr marL="2160000" lvl="4"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Fifth Outline Level</a:t>
            </a:r>
          </a:p>
          <a:p>
            <a:pPr marL="2592000" lvl="5"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Sixth Outline Level</a:t>
            </a:r>
          </a:p>
          <a:p>
            <a:pPr marL="3024000" lvl="6" indent="-216000">
              <a:buClr>
                <a:srgbClr val="FFFFFF"/>
              </a:buClr>
              <a:buSzPct val="45000"/>
              <a:buFont typeface="Wingdings" charset="2"/>
              <a:buChar char=""/>
            </a:pPr>
            <a:r>
              <a:rPr lang="en-IN" sz="2000" b="0" strike="noStrike" spc="-1">
                <a:solidFill>
                  <a:srgbClr val="FFFFFF"/>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1346040" y="1752600"/>
            <a:ext cx="7765920" cy="3033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ctr">
              <a:lnSpc>
                <a:spcPct val="100000"/>
              </a:lnSpc>
            </a:pPr>
            <a:endParaRPr lang="en-IN" sz="1800" b="0" strike="noStrike" spc="-1" dirty="0">
              <a:solidFill>
                <a:srgbClr val="FFFFFF"/>
              </a:solidFill>
              <a:uFill>
                <a:solidFill>
                  <a:srgbClr val="FFFFFF"/>
                </a:solidFill>
              </a:uFill>
              <a:latin typeface="Arial"/>
            </a:endParaRPr>
          </a:p>
        </p:txBody>
      </p:sp>
      <p:sp>
        <p:nvSpPr>
          <p:cNvPr id="2" name="Rectangle 1"/>
          <p:cNvSpPr/>
          <p:nvPr/>
        </p:nvSpPr>
        <p:spPr>
          <a:xfrm>
            <a:off x="381000" y="2484570"/>
            <a:ext cx="9202263" cy="1569660"/>
          </a:xfrm>
          <a:prstGeom prst="rect">
            <a:avLst/>
          </a:prstGeom>
        </p:spPr>
        <p:txBody>
          <a:bodyPr wrap="none">
            <a:spAutoFit/>
          </a:bodyPr>
          <a:lstStyle/>
          <a:p>
            <a:pPr algn="ctr">
              <a:lnSpc>
                <a:spcPct val="100000"/>
              </a:lnSpc>
            </a:pPr>
            <a:r>
              <a:rPr lang="en-IN" sz="4800" b="1" spc="-1" dirty="0">
                <a:solidFill>
                  <a:srgbClr val="FFC000"/>
                </a:solidFill>
                <a:uFill>
                  <a:solidFill>
                    <a:srgbClr val="FFFFFF"/>
                  </a:solidFill>
                </a:uFill>
                <a:latin typeface="Arial Rounded MT Bold"/>
              </a:rPr>
              <a:t>HEALTHCURE</a:t>
            </a:r>
          </a:p>
          <a:p>
            <a:pPr algn="ctr">
              <a:lnSpc>
                <a:spcPct val="100000"/>
              </a:lnSpc>
            </a:pPr>
            <a:r>
              <a:rPr lang="en-IN" sz="4800" b="1" spc="-1" dirty="0">
                <a:solidFill>
                  <a:srgbClr val="FFC000"/>
                </a:solidFill>
                <a:uFill>
                  <a:solidFill>
                    <a:srgbClr val="FFFFFF"/>
                  </a:solidFill>
                </a:uFill>
                <a:latin typeface="Arial Rounded MT Bold"/>
              </a:rPr>
              <a:t>(an all in one medical solution)</a:t>
            </a:r>
            <a:endParaRPr lang="en-IN" sz="4800" b="1" spc="-1" dirty="0">
              <a:solidFill>
                <a:srgbClr val="FFC000"/>
              </a:solidFill>
              <a:uFill>
                <a:solidFill>
                  <a:srgbClr val="FFFFFF"/>
                </a:solidFill>
              </a:u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49803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09600" y="1600200"/>
            <a:ext cx="6096000" cy="5416868"/>
          </a:xfrm>
          <a:prstGeom prst="rect">
            <a:avLst/>
          </a:prstGeom>
        </p:spPr>
        <p:txBody>
          <a:bodyPr>
            <a:spAutoFit/>
          </a:bodyPr>
          <a:lstStyle/>
          <a:p>
            <a:pPr marL="342900" indent="-342900">
              <a:buFont typeface="Wingdings" panose="05000000000000000000" pitchFamily="2" charset="2"/>
              <a:buChar char="Ø"/>
            </a:pPr>
            <a:r>
              <a:rPr lang="en-US" dirty="0">
                <a:solidFill>
                  <a:schemeClr val="bg1"/>
                </a:solidFill>
              </a:rPr>
              <a:t>Brain tumors can be cancerous (malignant) or noncancerous (benign).</a:t>
            </a:r>
          </a:p>
          <a:p>
            <a:pPr marL="342900" indent="-34290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dirty="0">
                <a:solidFill>
                  <a:schemeClr val="bg1"/>
                </a:solidFill>
              </a:rPr>
              <a:t>Tumors can start in the brain, or cancer elsewhere in the body can spread to the brain.</a:t>
            </a:r>
          </a:p>
          <a:p>
            <a:pPr marL="342900" indent="-34290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dirty="0">
                <a:solidFill>
                  <a:schemeClr val="bg1"/>
                </a:solidFill>
              </a:rPr>
              <a:t>When benign or malignant tumors grow, they can cause the pressure inside your skull to increase. This can cause brain damage, and it can be life-threatening.</a:t>
            </a:r>
          </a:p>
          <a:p>
            <a:pPr marL="342900" indent="-34290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dirty="0">
                <a:solidFill>
                  <a:schemeClr val="bg1"/>
                </a:solidFill>
              </a:rPr>
              <a:t>Symptoms are:</a:t>
            </a:r>
          </a:p>
          <a:p>
            <a:pPr marL="342900" indent="-342900">
              <a:buFont typeface="Arial" panose="020B0604020202020204" pitchFamily="34" charset="0"/>
              <a:buChar char="•"/>
            </a:pPr>
            <a:r>
              <a:rPr lang="en-US" dirty="0">
                <a:solidFill>
                  <a:schemeClr val="bg1"/>
                </a:solidFill>
              </a:rPr>
              <a:t>new or increasingly strong  Headaches </a:t>
            </a:r>
          </a:p>
          <a:p>
            <a:pPr marL="342900" indent="-342900">
              <a:buFont typeface="Arial" panose="020B0604020202020204" pitchFamily="34" charset="0"/>
              <a:buChar char="•"/>
            </a:pPr>
            <a:r>
              <a:rPr lang="en-US" dirty="0">
                <a:solidFill>
                  <a:schemeClr val="bg1"/>
                </a:solidFill>
              </a:rPr>
              <a:t>blurred vision </a:t>
            </a:r>
          </a:p>
          <a:p>
            <a:pPr marL="342900" indent="-342900">
              <a:buFont typeface="Arial" panose="020B0604020202020204" pitchFamily="34" charset="0"/>
              <a:buChar char="•"/>
            </a:pPr>
            <a:r>
              <a:rPr lang="en-US" dirty="0">
                <a:solidFill>
                  <a:schemeClr val="bg1"/>
                </a:solidFill>
              </a:rPr>
              <a:t>loss of balance </a:t>
            </a:r>
          </a:p>
          <a:p>
            <a:pPr marL="342900" indent="-342900">
              <a:buFont typeface="Arial" panose="020B0604020202020204" pitchFamily="34" charset="0"/>
              <a:buChar char="•"/>
            </a:pPr>
            <a:r>
              <a:rPr lang="en-US" dirty="0">
                <a:solidFill>
                  <a:schemeClr val="bg1"/>
                </a:solidFill>
              </a:rPr>
              <a:t>confusion and seizures </a:t>
            </a:r>
          </a:p>
          <a:p>
            <a:pPr marL="342900" indent="-342900">
              <a:buFont typeface="Arial" panose="020B0604020202020204" pitchFamily="34" charset="0"/>
              <a:buChar char="•"/>
            </a:pPr>
            <a:r>
              <a:rPr lang="en-US" dirty="0">
                <a:solidFill>
                  <a:schemeClr val="bg1"/>
                </a:solidFill>
              </a:rPr>
              <a:t>in some cases, there may be no symptoms.</a:t>
            </a:r>
          </a:p>
          <a:p>
            <a:endParaRPr lang="en-US" sz="2000" dirty="0">
              <a:solidFill>
                <a:schemeClr val="bg1"/>
              </a:solidFill>
            </a:endParaRPr>
          </a:p>
          <a:p>
            <a:endParaRPr lang="en-US" sz="2000" dirty="0">
              <a:solidFill>
                <a:schemeClr val="bg1"/>
              </a:solidFill>
            </a:endParaRPr>
          </a:p>
        </p:txBody>
      </p:sp>
      <p:sp>
        <p:nvSpPr>
          <p:cNvPr id="5" name="TextBox 4"/>
          <p:cNvSpPr txBox="1"/>
          <p:nvPr/>
        </p:nvSpPr>
        <p:spPr>
          <a:xfrm>
            <a:off x="533400" y="304800"/>
            <a:ext cx="7272440" cy="1107996"/>
          </a:xfrm>
          <a:prstGeom prst="rect">
            <a:avLst/>
          </a:prstGeom>
          <a:noFill/>
        </p:spPr>
        <p:txBody>
          <a:bodyPr wrap="none" rtlCol="0">
            <a:spAutoFit/>
          </a:bodyPr>
          <a:lstStyle/>
          <a:p>
            <a:r>
              <a:rPr lang="en-IN" sz="4800" i="1" spc="-1" dirty="0">
                <a:solidFill>
                  <a:srgbClr val="FFC000"/>
                </a:solidFill>
                <a:uFill>
                  <a:solidFill>
                    <a:srgbClr val="FFFFFF"/>
                  </a:solidFill>
                </a:uFill>
                <a:latin typeface="Arial Rounded MT Bold"/>
              </a:rPr>
              <a:t>Brain Tumour Detection</a:t>
            </a:r>
            <a:endParaRPr lang="en-US" sz="4800" dirty="0">
              <a:solidFill>
                <a:srgbClr val="FFC000"/>
              </a:solidFill>
            </a:endParaRP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189018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33952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1447800"/>
            <a:ext cx="8991599" cy="4708981"/>
          </a:xfrm>
          <a:prstGeom prst="rect">
            <a:avLst/>
          </a:prstGeom>
          <a:noFill/>
        </p:spPr>
        <p:txBody>
          <a:bodyPr wrap="square" rtlCol="0">
            <a:spAutoFit/>
          </a:bodyPr>
          <a:lstStyle/>
          <a:p>
            <a:pPr marL="342900" indent="-342900">
              <a:buFont typeface="Wingdings" panose="05000000000000000000" pitchFamily="2" charset="2"/>
              <a:buChar char="Ø"/>
            </a:pPr>
            <a:r>
              <a:rPr lang="en-US" sz="2000" dirty="0">
                <a:solidFill>
                  <a:schemeClr val="bg1"/>
                </a:solidFill>
              </a:rPr>
              <a:t>Cancer that forms in the cells of the breast .</a:t>
            </a:r>
          </a:p>
          <a:p>
            <a:pPr marL="342900" indent="-342900">
              <a:buFont typeface="Wingdings" panose="05000000000000000000" pitchFamily="2" charset="2"/>
              <a:buChar char="Ø"/>
            </a:pPr>
            <a:endParaRPr lang="en-US" sz="2000" dirty="0">
              <a:solidFill>
                <a:schemeClr val="bg1"/>
              </a:solidFill>
            </a:endParaRPr>
          </a:p>
          <a:p>
            <a:pPr marL="342900" indent="-342900">
              <a:buFont typeface="Wingdings" panose="05000000000000000000" pitchFamily="2" charset="2"/>
              <a:buChar char="Ø"/>
            </a:pPr>
            <a:r>
              <a:rPr lang="en-US" sz="2000" dirty="0">
                <a:solidFill>
                  <a:schemeClr val="bg1"/>
                </a:solidFill>
              </a:rPr>
              <a:t>Breast Cancer can occur in women and rarely in men.</a:t>
            </a:r>
          </a:p>
          <a:p>
            <a:pPr marL="342900" indent="-342900">
              <a:buFont typeface="Wingdings" panose="05000000000000000000" pitchFamily="2" charset="2"/>
              <a:buChar char="Ø"/>
            </a:pPr>
            <a:endParaRPr lang="en-US" sz="2000" dirty="0">
              <a:solidFill>
                <a:schemeClr val="bg1"/>
              </a:solidFill>
            </a:endParaRPr>
          </a:p>
          <a:p>
            <a:pPr marL="342900" indent="-342900">
              <a:buFont typeface="Wingdings" panose="05000000000000000000" pitchFamily="2" charset="2"/>
              <a:buChar char="Ø"/>
            </a:pPr>
            <a:r>
              <a:rPr lang="en-US" sz="2000" dirty="0">
                <a:solidFill>
                  <a:schemeClr val="bg1"/>
                </a:solidFill>
              </a:rPr>
              <a:t>Breast cancer survival rates have increased, and the number of deaths associated with this disease is steadily declining, largely due to factors such as earlier detection, a new personalized approach to treatment and a better understanding of the disease.</a:t>
            </a:r>
          </a:p>
          <a:p>
            <a:pPr marL="342900" indent="-342900">
              <a:buFont typeface="Wingdings" panose="05000000000000000000" pitchFamily="2" charset="2"/>
              <a:buChar char="Ø"/>
            </a:pPr>
            <a:endParaRPr lang="en-US" sz="2000" dirty="0">
              <a:solidFill>
                <a:schemeClr val="bg1"/>
              </a:solidFill>
            </a:endParaRPr>
          </a:p>
          <a:p>
            <a:pPr marL="342900" indent="-342900">
              <a:buFont typeface="Wingdings" panose="05000000000000000000" pitchFamily="2" charset="2"/>
              <a:buChar char="Ø"/>
            </a:pPr>
            <a:r>
              <a:rPr lang="en-US" sz="2000" dirty="0">
                <a:solidFill>
                  <a:schemeClr val="bg1"/>
                </a:solidFill>
              </a:rPr>
              <a:t>Symptoms of Breast Cancer: </a:t>
            </a:r>
          </a:p>
          <a:p>
            <a:pPr marL="342900" indent="-342900">
              <a:buFont typeface="Arial" panose="020B0604020202020204" pitchFamily="34" charset="0"/>
              <a:buChar char="•"/>
            </a:pPr>
            <a:r>
              <a:rPr lang="en-US" sz="2000" dirty="0">
                <a:solidFill>
                  <a:schemeClr val="bg1"/>
                </a:solidFill>
              </a:rPr>
              <a:t>a lump in the breast</a:t>
            </a:r>
          </a:p>
          <a:p>
            <a:pPr marL="342900" indent="-342900">
              <a:buFont typeface="Arial" panose="020B0604020202020204" pitchFamily="34" charset="0"/>
              <a:buChar char="•"/>
            </a:pPr>
            <a:r>
              <a:rPr lang="en-US" sz="2000" dirty="0">
                <a:solidFill>
                  <a:schemeClr val="bg1"/>
                </a:solidFill>
              </a:rPr>
              <a:t>bloody discharge from the nipple </a:t>
            </a:r>
          </a:p>
          <a:p>
            <a:pPr marL="342900" indent="-342900">
              <a:buFont typeface="Arial" panose="020B0604020202020204" pitchFamily="34" charset="0"/>
              <a:buChar char="•"/>
            </a:pPr>
            <a:r>
              <a:rPr lang="en-US" sz="2000" dirty="0">
                <a:solidFill>
                  <a:schemeClr val="bg1"/>
                </a:solidFill>
              </a:rPr>
              <a:t>changes in the shape or texture of nipple or breast. </a:t>
            </a:r>
          </a:p>
          <a:p>
            <a:pPr marL="342900" indent="-342900">
              <a:buFont typeface="Arial" panose="020B0604020202020204" pitchFamily="34" charset="0"/>
              <a:buChar char="•"/>
            </a:pPr>
            <a:r>
              <a:rPr lang="en-US" sz="2000" dirty="0">
                <a:solidFill>
                  <a:schemeClr val="bg1"/>
                </a:solidFill>
              </a:rPr>
              <a:t>redness or pitting of the skin over your breast, like the skin of an orange</a:t>
            </a:r>
          </a:p>
          <a:p>
            <a:pPr marL="342900" indent="-342900">
              <a:buFont typeface="Arial" panose="020B0604020202020204" pitchFamily="34" charset="0"/>
              <a:buChar char="•"/>
            </a:pPr>
            <a:endParaRPr lang="en-US" sz="2000" dirty="0">
              <a:solidFill>
                <a:schemeClr val="bg1"/>
              </a:solidFill>
            </a:endParaRPr>
          </a:p>
        </p:txBody>
      </p:sp>
      <p:sp>
        <p:nvSpPr>
          <p:cNvPr id="6" name="TextBox 5"/>
          <p:cNvSpPr txBox="1"/>
          <p:nvPr/>
        </p:nvSpPr>
        <p:spPr>
          <a:xfrm>
            <a:off x="381000" y="381000"/>
            <a:ext cx="7559442" cy="830997"/>
          </a:xfrm>
          <a:prstGeom prst="rect">
            <a:avLst/>
          </a:prstGeom>
          <a:noFill/>
        </p:spPr>
        <p:txBody>
          <a:bodyPr wrap="none" rtlCol="0">
            <a:spAutoFit/>
          </a:bodyPr>
          <a:lstStyle/>
          <a:p>
            <a:r>
              <a:rPr lang="en-IN" sz="4800" i="1" spc="-1" dirty="0">
                <a:solidFill>
                  <a:srgbClr val="FFC000"/>
                </a:solidFill>
                <a:uFill>
                  <a:solidFill>
                    <a:srgbClr val="FFFFFF"/>
                  </a:solidFill>
                </a:uFill>
                <a:latin typeface="Arial Rounded MT Bold"/>
              </a:rPr>
              <a:t>Breast Cancer Detection</a:t>
            </a:r>
            <a:endParaRPr lang="en-US" sz="4800" dirty="0">
              <a:solidFill>
                <a:srgbClr val="FFC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6325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48463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15471" y="1676400"/>
            <a:ext cx="8229600" cy="4247317"/>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Progressive disease that destroys memory and  other important mental functions.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Brain Cell connections and the cell themselves degenerate and die, eventually  destroying  memory and other important mental functions.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Memory loss is the key symptom of Alzheimer disease .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Early signs include difficulty in remembering recent events or conversations.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As the disease progress memory impairments worsen and other symptoms develop.</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There is no treatment that cures Alzheimer's disease or alters the disease process in the brain.</a:t>
            </a:r>
          </a:p>
        </p:txBody>
      </p:sp>
      <p:sp>
        <p:nvSpPr>
          <p:cNvPr id="6" name="TextBox 5"/>
          <p:cNvSpPr txBox="1"/>
          <p:nvPr/>
        </p:nvSpPr>
        <p:spPr>
          <a:xfrm>
            <a:off x="609600" y="304800"/>
            <a:ext cx="6250429" cy="830997"/>
          </a:xfrm>
          <a:prstGeom prst="rect">
            <a:avLst/>
          </a:prstGeom>
          <a:noFill/>
        </p:spPr>
        <p:txBody>
          <a:bodyPr wrap="none" rtlCol="0">
            <a:spAutoFit/>
          </a:bodyPr>
          <a:lstStyle/>
          <a:p>
            <a:r>
              <a:rPr lang="en-US" sz="4800" b="1" i="1" dirty="0">
                <a:solidFill>
                  <a:srgbClr val="FFC000"/>
                </a:solidFill>
                <a:latin typeface="Arial Rounded MT Bold" panose="020F0704030504030204" pitchFamily="34" charset="0"/>
              </a:rPr>
              <a:t>Alzheimer Detection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25792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56398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CustomShape 1"/>
          <p:cNvSpPr/>
          <p:nvPr/>
        </p:nvSpPr>
        <p:spPr>
          <a:xfrm>
            <a:off x="677160" y="38100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Objective</a:t>
            </a:r>
            <a:endParaRPr lang="en-IN" sz="1800" b="0" strike="noStrike" spc="-1" dirty="0">
              <a:solidFill>
                <a:srgbClr val="FFC000"/>
              </a:solidFill>
              <a:uFill>
                <a:solidFill>
                  <a:srgbClr val="FFFFFF"/>
                </a:solidFill>
              </a:uFill>
              <a:latin typeface="Arial"/>
            </a:endParaRPr>
          </a:p>
        </p:txBody>
      </p:sp>
      <p:sp>
        <p:nvSpPr>
          <p:cNvPr id="4" name="TextBox 3"/>
          <p:cNvSpPr txBox="1"/>
          <p:nvPr/>
        </p:nvSpPr>
        <p:spPr>
          <a:xfrm>
            <a:off x="441120" y="1524000"/>
            <a:ext cx="9067800" cy="452431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In the today’s world we all know that how AI is proving itself to be a hero in the field of medical science. AI has brought a revolution in the field of medical science and is going beyond our imaginations day by day. AI is transforming the practice of medicine. It’s helping doctors diagnose patients more accurately, make predictions about patients’ future health, and recommend better treatments. </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From as basic as Diabetes detection or Breast Cancer detection using simple Machine learning models to as complex as Corona virus detection or Brain tumor detection using segmentation and other advanced techniques, AI has gone beyond our imaginations.</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That’s why we came with the idea of creating an online platform where we brought together all of these disease detections under the one roof. It contains both simple and advanced type of detections and uses almost every aspect of Machine Learning including Deep Learning.</a:t>
            </a:r>
          </a:p>
          <a:p>
            <a:endParaRPr lang="en-US" dirty="0">
              <a:solidFill>
                <a:schemeClr val="bg1"/>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5800" y="1676400"/>
            <a:ext cx="8839200"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Diabetes is a disease that occurs when your blood glucose, also called blood sugar, is too high.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Also known as blood sugar.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Symptoms include: </a:t>
            </a:r>
          </a:p>
          <a:p>
            <a:pPr marL="285750" indent="-285750">
              <a:buFont typeface="Arial" panose="020B0604020202020204" pitchFamily="34" charset="0"/>
              <a:buChar char="•"/>
            </a:pPr>
            <a:r>
              <a:rPr lang="en-US" dirty="0">
                <a:solidFill>
                  <a:schemeClr val="bg1"/>
                </a:solidFill>
              </a:rPr>
              <a:t>increased thirst </a:t>
            </a:r>
          </a:p>
          <a:p>
            <a:pPr marL="285750" indent="-285750">
              <a:buFont typeface="Arial" panose="020B0604020202020204" pitchFamily="34" charset="0"/>
              <a:buChar char="•"/>
            </a:pPr>
            <a:r>
              <a:rPr lang="en-US" dirty="0">
                <a:solidFill>
                  <a:schemeClr val="bg1"/>
                </a:solidFill>
              </a:rPr>
              <a:t>frequent urination </a:t>
            </a:r>
          </a:p>
          <a:p>
            <a:pPr marL="285750" indent="-285750">
              <a:buFont typeface="Arial" panose="020B0604020202020204" pitchFamily="34" charset="0"/>
              <a:buChar char="•"/>
            </a:pPr>
            <a:r>
              <a:rPr lang="en-US" dirty="0">
                <a:solidFill>
                  <a:schemeClr val="bg1"/>
                </a:solidFill>
              </a:rPr>
              <a:t>hunger</a:t>
            </a:r>
          </a:p>
          <a:p>
            <a:pPr marL="285750" indent="-285750">
              <a:buFont typeface="Arial" panose="020B0604020202020204" pitchFamily="34" charset="0"/>
              <a:buChar char="•"/>
            </a:pPr>
            <a:r>
              <a:rPr lang="en-US" dirty="0">
                <a:solidFill>
                  <a:schemeClr val="bg1"/>
                </a:solidFill>
              </a:rPr>
              <a:t>fatigue</a:t>
            </a:r>
          </a:p>
          <a:p>
            <a:pPr marL="285750" indent="-285750">
              <a:buFont typeface="Arial" panose="020B0604020202020204" pitchFamily="34" charset="0"/>
              <a:buChar char="•"/>
            </a:pPr>
            <a:r>
              <a:rPr lang="en-US" dirty="0">
                <a:solidFill>
                  <a:schemeClr val="bg1"/>
                </a:solidFill>
              </a:rPr>
              <a:t>blurred vision</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In some cases , there may be no symptoms.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Although diabetes has no cure, you can take steps to manage your diabetes and stay healthy.</a:t>
            </a:r>
          </a:p>
          <a:p>
            <a:endParaRPr lang="en-US" dirty="0">
              <a:solidFill>
                <a:schemeClr val="bg1"/>
              </a:solidFill>
            </a:endParaRPr>
          </a:p>
        </p:txBody>
      </p:sp>
      <p:sp>
        <p:nvSpPr>
          <p:cNvPr id="6" name="TextBox 5"/>
          <p:cNvSpPr txBox="1"/>
          <p:nvPr/>
        </p:nvSpPr>
        <p:spPr>
          <a:xfrm>
            <a:off x="533400" y="323166"/>
            <a:ext cx="5883214" cy="830997"/>
          </a:xfrm>
          <a:prstGeom prst="rect">
            <a:avLst/>
          </a:prstGeom>
          <a:noFill/>
        </p:spPr>
        <p:txBody>
          <a:bodyPr wrap="none" rtlCol="0">
            <a:spAutoFit/>
          </a:bodyPr>
          <a:lstStyle/>
          <a:p>
            <a:r>
              <a:rPr lang="en-US" sz="4800" b="1" i="1" dirty="0">
                <a:solidFill>
                  <a:srgbClr val="FFC000"/>
                </a:solidFill>
                <a:latin typeface="Arial Rounded MT Bold" panose="020F0704030504030204" pitchFamily="34" charset="0"/>
              </a:rPr>
              <a:t>Diabetes Detection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78672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012807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3400" y="1502688"/>
            <a:ext cx="7848600"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Infection that inflames air sacs in one or both lungs which may fill with fluids.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With pneumonia the air sacs may fill with fluid or pus.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 It is most serious for infants and young children, people older than age 65, and people with health problems or weakened immune systems.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IN" dirty="0">
                <a:solidFill>
                  <a:schemeClr val="bg1"/>
                </a:solidFill>
              </a:rPr>
              <a:t>Symptoms of pneumonia:</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Coughing that may produce phlegm.</a:t>
            </a:r>
          </a:p>
          <a:p>
            <a:pPr marL="285750" indent="-285750">
              <a:buFont typeface="Arial" panose="020B0604020202020204" pitchFamily="34" charset="0"/>
              <a:buChar char="•"/>
            </a:pPr>
            <a:r>
              <a:rPr lang="en-US" dirty="0">
                <a:solidFill>
                  <a:schemeClr val="bg1"/>
                </a:solidFill>
              </a:rPr>
              <a:t>Fever</a:t>
            </a:r>
          </a:p>
          <a:p>
            <a:pPr marL="285750" indent="-285750">
              <a:buFont typeface="Arial" panose="020B0604020202020204" pitchFamily="34" charset="0"/>
              <a:buChar char="•"/>
            </a:pPr>
            <a:r>
              <a:rPr lang="en-US" dirty="0">
                <a:solidFill>
                  <a:schemeClr val="bg1"/>
                </a:solidFill>
              </a:rPr>
              <a:t>Shortness of breath</a:t>
            </a:r>
          </a:p>
          <a:p>
            <a:pPr marL="285750" indent="-285750">
              <a:buFont typeface="Arial" panose="020B0604020202020204" pitchFamily="34" charset="0"/>
              <a:buChar char="•"/>
            </a:pPr>
            <a:r>
              <a:rPr lang="en-US" dirty="0">
                <a:solidFill>
                  <a:schemeClr val="bg1"/>
                </a:solidFill>
              </a:rPr>
              <a:t>Sweating or chills</a:t>
            </a:r>
          </a:p>
          <a:p>
            <a:pPr marL="285750" indent="-285750">
              <a:buFont typeface="Arial" panose="020B0604020202020204" pitchFamily="34" charset="0"/>
              <a:buChar char="•"/>
            </a:pPr>
            <a:r>
              <a:rPr lang="en-US" dirty="0">
                <a:solidFill>
                  <a:schemeClr val="bg1"/>
                </a:solidFill>
              </a:rPr>
              <a:t>Nausea or vomiting</a:t>
            </a:r>
          </a:p>
          <a:p>
            <a:pPr marL="285750" indent="-285750">
              <a:buFont typeface="Arial" panose="020B0604020202020204" pitchFamily="34" charset="0"/>
              <a:buChar char="•"/>
            </a:pPr>
            <a:r>
              <a:rPr lang="en-US" dirty="0">
                <a:solidFill>
                  <a:schemeClr val="bg1"/>
                </a:solidFill>
              </a:rPr>
              <a:t>Loss of appetite</a:t>
            </a:r>
          </a:p>
          <a:p>
            <a:endParaRPr lang="en-US" dirty="0">
              <a:solidFill>
                <a:schemeClr val="bg1"/>
              </a:solidFill>
            </a:endParaRPr>
          </a:p>
          <a:p>
            <a:endParaRPr lang="en-US" dirty="0">
              <a:solidFill>
                <a:schemeClr val="bg1"/>
              </a:solidFill>
            </a:endParaRPr>
          </a:p>
        </p:txBody>
      </p:sp>
      <p:sp>
        <p:nvSpPr>
          <p:cNvPr id="4" name="TextBox 3"/>
          <p:cNvSpPr txBox="1"/>
          <p:nvPr/>
        </p:nvSpPr>
        <p:spPr>
          <a:xfrm>
            <a:off x="381000" y="381000"/>
            <a:ext cx="6577442" cy="830997"/>
          </a:xfrm>
          <a:prstGeom prst="rect">
            <a:avLst/>
          </a:prstGeom>
          <a:noFill/>
        </p:spPr>
        <p:txBody>
          <a:bodyPr wrap="none" rtlCol="0">
            <a:spAutoFit/>
          </a:bodyPr>
          <a:lstStyle/>
          <a:p>
            <a:r>
              <a:rPr lang="en-US" sz="4800" b="1" i="1" dirty="0">
                <a:solidFill>
                  <a:srgbClr val="FFC000"/>
                </a:solidFill>
                <a:latin typeface="Arial Rounded MT Bold" panose="020F0704030504030204" pitchFamily="34" charset="0"/>
              </a:rPr>
              <a:t>Pneumonia Detection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1246772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546190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76518" y="1143000"/>
            <a:ext cx="9448800" cy="5909310"/>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Heart disease refers to any conditions affecting the heart. </a:t>
            </a:r>
          </a:p>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Heart disease describes a range of conditions that affect your heart. Heart diseases include:</a:t>
            </a:r>
          </a:p>
          <a:p>
            <a:pPr marL="285750" indent="-285750">
              <a:buFont typeface="Arial" panose="020B0604020202020204" pitchFamily="34" charset="0"/>
              <a:buChar char="•"/>
            </a:pPr>
            <a:r>
              <a:rPr lang="en-US" dirty="0">
                <a:solidFill>
                  <a:schemeClr val="bg1"/>
                </a:solidFill>
              </a:rPr>
              <a:t>Blood vessel disease, such as coronary artery disease</a:t>
            </a:r>
          </a:p>
          <a:p>
            <a:pPr marL="285750" indent="-285750">
              <a:buFont typeface="Arial" panose="020B0604020202020204" pitchFamily="34" charset="0"/>
              <a:buChar char="•"/>
            </a:pPr>
            <a:r>
              <a:rPr lang="en-US" dirty="0">
                <a:solidFill>
                  <a:schemeClr val="bg1"/>
                </a:solidFill>
              </a:rPr>
              <a:t>Heart rhythm problems (arrhythmias)</a:t>
            </a:r>
          </a:p>
          <a:p>
            <a:pPr marL="285750" indent="-285750">
              <a:buFont typeface="Arial" panose="020B0604020202020204" pitchFamily="34" charset="0"/>
              <a:buChar char="•"/>
            </a:pPr>
            <a:r>
              <a:rPr lang="en-US" dirty="0">
                <a:solidFill>
                  <a:schemeClr val="bg1"/>
                </a:solidFill>
              </a:rPr>
              <a:t>Heart defects you're born with (congenital heart defects)</a:t>
            </a:r>
          </a:p>
          <a:p>
            <a:pPr marL="285750" indent="-285750">
              <a:buFont typeface="Arial" panose="020B0604020202020204" pitchFamily="34" charset="0"/>
              <a:buChar char="•"/>
            </a:pPr>
            <a:r>
              <a:rPr lang="en-US" dirty="0">
                <a:solidFill>
                  <a:schemeClr val="bg1"/>
                </a:solidFill>
              </a:rPr>
              <a:t>Heart valve disease</a:t>
            </a:r>
          </a:p>
          <a:p>
            <a:pPr marL="285750" indent="-285750">
              <a:buFont typeface="Arial" panose="020B0604020202020204" pitchFamily="34" charset="0"/>
              <a:buChar char="•"/>
            </a:pPr>
            <a:r>
              <a:rPr lang="en-US" dirty="0">
                <a:solidFill>
                  <a:schemeClr val="bg1"/>
                </a:solidFill>
              </a:rPr>
              <a:t>Disease of the heart muscle</a:t>
            </a:r>
          </a:p>
          <a:p>
            <a:pPr marL="285750" indent="-285750">
              <a:buFont typeface="Arial" panose="020B0604020202020204" pitchFamily="34" charset="0"/>
              <a:buChar char="•"/>
            </a:pPr>
            <a:r>
              <a:rPr lang="en-US" dirty="0">
                <a:solidFill>
                  <a:schemeClr val="bg1"/>
                </a:solidFill>
              </a:rPr>
              <a:t>Heart infection</a:t>
            </a:r>
          </a:p>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Signs and symptoms can include:</a:t>
            </a:r>
          </a:p>
          <a:p>
            <a:pPr marL="285750" indent="-285750">
              <a:buFont typeface="Arial" panose="020B0604020202020204" pitchFamily="34" charset="0"/>
              <a:buChar char="•"/>
            </a:pPr>
            <a:r>
              <a:rPr lang="en-US" dirty="0">
                <a:solidFill>
                  <a:schemeClr val="bg1"/>
                </a:solidFill>
              </a:rPr>
              <a:t>Chest pain, chest tightness, chest pressure and chest discomfort (angina)</a:t>
            </a:r>
          </a:p>
          <a:p>
            <a:pPr marL="285750" indent="-285750">
              <a:buFont typeface="Arial" panose="020B0604020202020204" pitchFamily="34" charset="0"/>
              <a:buChar char="•"/>
            </a:pPr>
            <a:r>
              <a:rPr lang="en-US" dirty="0">
                <a:solidFill>
                  <a:schemeClr val="bg1"/>
                </a:solidFill>
              </a:rPr>
              <a:t>Shortness of breath</a:t>
            </a:r>
          </a:p>
          <a:p>
            <a:pPr marL="285750" indent="-285750">
              <a:buFont typeface="Arial" panose="020B0604020202020204" pitchFamily="34" charset="0"/>
              <a:buChar char="•"/>
            </a:pPr>
            <a:r>
              <a:rPr lang="en-US" dirty="0">
                <a:solidFill>
                  <a:schemeClr val="bg1"/>
                </a:solidFill>
              </a:rPr>
              <a:t>Pain, numbness, weakness or coldness in your legs or arms if the blood vessels in those parts of your body are narrowed</a:t>
            </a:r>
          </a:p>
          <a:p>
            <a:pPr marL="285750" indent="-285750">
              <a:buFont typeface="Arial" panose="020B0604020202020204" pitchFamily="34" charset="0"/>
              <a:buChar char="•"/>
            </a:pPr>
            <a:r>
              <a:rPr lang="en-US" dirty="0">
                <a:solidFill>
                  <a:schemeClr val="bg1"/>
                </a:solidFill>
              </a:rPr>
              <a:t>Pain in the neck, jaw, throat, upper abdomen or back</a:t>
            </a:r>
          </a:p>
          <a:p>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Unlike cardio vascular diseases , which includes problem with the entire circulatory system, heart diseases affects only heart.</a:t>
            </a:r>
          </a:p>
          <a:p>
            <a:endParaRPr lang="en-US" dirty="0">
              <a:solidFill>
                <a:schemeClr val="bg1"/>
              </a:solidFill>
            </a:endParaRPr>
          </a:p>
        </p:txBody>
      </p:sp>
      <p:sp>
        <p:nvSpPr>
          <p:cNvPr id="6" name="TextBox 5"/>
          <p:cNvSpPr txBox="1"/>
          <p:nvPr/>
        </p:nvSpPr>
        <p:spPr>
          <a:xfrm>
            <a:off x="609600" y="5257800"/>
            <a:ext cx="184731" cy="369332"/>
          </a:xfrm>
          <a:prstGeom prst="rect">
            <a:avLst/>
          </a:prstGeom>
          <a:noFill/>
        </p:spPr>
        <p:txBody>
          <a:bodyPr wrap="none" rtlCol="0">
            <a:spAutoFit/>
          </a:bodyPr>
          <a:lstStyle/>
          <a:p>
            <a:endParaRPr lang="en-US" dirty="0">
              <a:solidFill>
                <a:schemeClr val="bg1"/>
              </a:solidFill>
            </a:endParaRPr>
          </a:p>
        </p:txBody>
      </p:sp>
      <p:sp>
        <p:nvSpPr>
          <p:cNvPr id="7" name="TextBox 6"/>
          <p:cNvSpPr txBox="1"/>
          <p:nvPr/>
        </p:nvSpPr>
        <p:spPr>
          <a:xfrm>
            <a:off x="381000" y="228600"/>
            <a:ext cx="7469802" cy="830997"/>
          </a:xfrm>
          <a:prstGeom prst="rect">
            <a:avLst/>
          </a:prstGeom>
          <a:noFill/>
        </p:spPr>
        <p:txBody>
          <a:bodyPr wrap="none" rtlCol="0">
            <a:spAutoFit/>
          </a:bodyPr>
          <a:lstStyle/>
          <a:p>
            <a:r>
              <a:rPr lang="en-US" sz="4800" b="1" i="1" dirty="0">
                <a:solidFill>
                  <a:srgbClr val="FFC000"/>
                </a:solidFill>
                <a:latin typeface="Arial Rounded MT Bold" panose="020F0704030504030204" pitchFamily="34" charset="0"/>
              </a:rPr>
              <a:t>Heart Disease Detection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9505063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67411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381000"/>
            <a:ext cx="4188134" cy="830997"/>
          </a:xfrm>
          <a:prstGeom prst="rect">
            <a:avLst/>
          </a:prstGeom>
        </p:spPr>
        <p:txBody>
          <a:bodyPr wrap="none">
            <a:spAutoFit/>
          </a:bodyPr>
          <a:lstStyle/>
          <a:p>
            <a:pPr>
              <a:lnSpc>
                <a:spcPct val="100000"/>
              </a:lnSpc>
            </a:pPr>
            <a:r>
              <a:rPr lang="en-IN" sz="4800" i="1" spc="-1" dirty="0">
                <a:solidFill>
                  <a:srgbClr val="FFC000"/>
                </a:solidFill>
                <a:uFill>
                  <a:solidFill>
                    <a:srgbClr val="FFFFFF"/>
                  </a:solidFill>
                </a:uFill>
                <a:latin typeface="Arial Rounded MT Bold"/>
              </a:rPr>
              <a:t>Future Scope</a:t>
            </a:r>
            <a:endParaRPr lang="en-IN" spc="-1" dirty="0">
              <a:solidFill>
                <a:srgbClr val="FFC000"/>
              </a:solidFill>
              <a:uFill>
                <a:solidFill>
                  <a:srgbClr val="FFFFFF"/>
                </a:solidFill>
              </a:uFill>
            </a:endParaRPr>
          </a:p>
        </p:txBody>
      </p:sp>
      <p:sp>
        <p:nvSpPr>
          <p:cNvPr id="5" name="TextBox 4"/>
          <p:cNvSpPr txBox="1"/>
          <p:nvPr/>
        </p:nvSpPr>
        <p:spPr>
          <a:xfrm>
            <a:off x="762000" y="1676400"/>
            <a:ext cx="8305800" cy="3970318"/>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As the time passes, we will be available with more and more data and we will try to make our models even more accurate by training on much more data.</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Also we will be adding more disease detections which can be detected using X-ray scans or just by inputting simple numbers.</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We are also planning to add more various features like if a person is found positive then our app will show him what precautions does he need to take and how can he cure himself.</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We will also be storing the detection records.</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So these are some future improvements/additions which we are planning to add.</a:t>
            </a:r>
          </a:p>
        </p:txBody>
      </p:sp>
    </p:spTree>
    <p:extLst>
      <p:ext uri="{BB962C8B-B14F-4D97-AF65-F5344CB8AC3E}">
        <p14:creationId xmlns:p14="http://schemas.microsoft.com/office/powerpoint/2010/main" val="1913167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Overview</a:t>
            </a:r>
            <a:endParaRPr lang="en-IN" sz="1800" b="0" strike="noStrike" spc="-1" dirty="0">
              <a:solidFill>
                <a:srgbClr val="FFC000"/>
              </a:solidFill>
              <a:uFill>
                <a:solidFill>
                  <a:srgbClr val="FFFFFF"/>
                </a:solidFill>
              </a:uFill>
              <a:latin typeface="Arial"/>
            </a:endParaRPr>
          </a:p>
        </p:txBody>
      </p:sp>
      <p:sp>
        <p:nvSpPr>
          <p:cNvPr id="106" name="CustomShape 2"/>
          <p:cNvSpPr/>
          <p:nvPr/>
        </p:nvSpPr>
        <p:spPr>
          <a:xfrm>
            <a:off x="609600" y="1828800"/>
            <a:ext cx="8457120" cy="4478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750" indent="-285750">
              <a:lnSpc>
                <a:spcPct val="100000"/>
              </a:lnSpc>
              <a:buFont typeface="Arial" panose="020B0604020202020204" pitchFamily="34" charset="0"/>
              <a:buChar char="•"/>
            </a:pPr>
            <a:r>
              <a:rPr lang="en-IN" sz="1800" b="0" strike="noStrike" spc="-1" dirty="0">
                <a:solidFill>
                  <a:srgbClr val="FFFFFF"/>
                </a:solidFill>
                <a:uFill>
                  <a:solidFill>
                    <a:srgbClr val="FFFFFF"/>
                  </a:solidFill>
                </a:uFill>
                <a:latin typeface="Arial"/>
              </a:rPr>
              <a:t>Recently the time has been difficult for all of us and every second person around is suffering from one or the other disease, that’s why we tried to bring everything under one platform.</a:t>
            </a: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The main advantage of this project is that </a:t>
            </a:r>
            <a:r>
              <a:rPr lang="en-IN" spc="-1" dirty="0">
                <a:solidFill>
                  <a:srgbClr val="FFFFFF"/>
                </a:solidFill>
                <a:uFill>
                  <a:solidFill>
                    <a:srgbClr val="FFFFFF"/>
                  </a:solidFill>
                </a:uFill>
                <a:latin typeface="Arial"/>
                <a:ea typeface="DejaVu Sans"/>
              </a:rPr>
              <a:t>we can get the test results immediately at our home with a just few clicks.</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Arial"/>
              <a:ea typeface="DejaVu Sans"/>
            </a:endParaRPr>
          </a:p>
          <a:p>
            <a:pPr marL="285840" indent="-284760">
              <a:lnSpc>
                <a:spcPct val="100000"/>
              </a:lnSpc>
              <a:buClr>
                <a:srgbClr val="FFFFFF"/>
              </a:buClr>
              <a:buFont typeface="Arial"/>
              <a:buChar char="•"/>
            </a:pPr>
            <a:r>
              <a:rPr lang="en-IN" spc="-1" dirty="0">
                <a:solidFill>
                  <a:srgbClr val="FFFFFF"/>
                </a:solidFill>
                <a:uFill>
                  <a:solidFill>
                    <a:srgbClr val="FFFFFF"/>
                  </a:solidFill>
                </a:uFill>
                <a:latin typeface="Arial"/>
                <a:ea typeface="DejaVu Sans"/>
              </a:rPr>
              <a:t>We are not saying that these results are perfect but yet an experiment we did, which can prove to be a revolution in the coming years.</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Arial"/>
              <a:ea typeface="DejaVu Sans"/>
            </a:endParaRPr>
          </a:p>
          <a:p>
            <a:pPr marL="285840" indent="-284760">
              <a:lnSpc>
                <a:spcPct val="100000"/>
              </a:lnSpc>
              <a:buClr>
                <a:srgbClr val="FFFFFF"/>
              </a:buClr>
              <a:buFont typeface="Arial"/>
              <a:buChar char="•"/>
            </a:pPr>
            <a:r>
              <a:rPr lang="en-IN" spc="-1" dirty="0">
                <a:solidFill>
                  <a:srgbClr val="FFFFFF"/>
                </a:solidFill>
                <a:uFill>
                  <a:solidFill>
                    <a:srgbClr val="FFFFFF"/>
                  </a:solidFill>
                </a:uFill>
                <a:latin typeface="Arial"/>
                <a:ea typeface="DejaVu Sans"/>
              </a:rPr>
              <a:t>We know the future is all about AI so here we present our idea of bringing 7 disease detections under one platform using the power of AI.</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Challenges</a:t>
            </a:r>
            <a:endParaRPr lang="en-IN" sz="1800" b="0" strike="noStrike" spc="-1" dirty="0">
              <a:solidFill>
                <a:srgbClr val="FFC000"/>
              </a:solidFill>
              <a:uFill>
                <a:solidFill>
                  <a:srgbClr val="FFFFFF"/>
                </a:solidFill>
              </a:uFill>
              <a:latin typeface="Arial"/>
            </a:endParaRPr>
          </a:p>
        </p:txBody>
      </p:sp>
      <p:sp>
        <p:nvSpPr>
          <p:cNvPr id="118" name="CustomShape 2"/>
          <p:cNvSpPr/>
          <p:nvPr/>
        </p:nvSpPr>
        <p:spPr>
          <a:xfrm>
            <a:off x="677160" y="1930320"/>
            <a:ext cx="8238240" cy="338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The main challenge that we faced while working on this project was the availability of data (mainly image data).</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As we know that data is a big issue in machine learning/deep learning and that's why we had to go on with the amount of data we had.</a:t>
            </a:r>
          </a:p>
          <a:p>
            <a:pPr marL="285840" indent="-284760">
              <a:lnSpc>
                <a:spcPct val="100000"/>
              </a:lnSpc>
              <a:buClr>
                <a:srgbClr val="FFFFFF"/>
              </a:buClr>
              <a:buFont typeface="Arial"/>
              <a:buChar char="•"/>
            </a:pPr>
            <a:endParaRPr lang="en-IN" spc="-1" dirty="0">
              <a:solidFill>
                <a:srgbClr val="FFFFFF"/>
              </a:solidFill>
              <a:uFill>
                <a:solidFill>
                  <a:srgbClr val="FFFFFF"/>
                </a:solidFill>
              </a:uFill>
              <a:latin typeface="Trebuchet MS"/>
              <a:ea typeface="DejaVu Sans"/>
            </a:endParaRPr>
          </a:p>
          <a:p>
            <a:pPr marL="285840" indent="-284760">
              <a:lnSpc>
                <a:spcPct val="100000"/>
              </a:lnSpc>
              <a:buClr>
                <a:srgbClr val="FFFFFF"/>
              </a:buClr>
              <a:buFont typeface="Arial"/>
              <a:buChar char="•"/>
            </a:pPr>
            <a:r>
              <a:rPr lang="en-IN" spc="-1" dirty="0">
                <a:solidFill>
                  <a:srgbClr val="FFFFFF"/>
                </a:solidFill>
                <a:uFill>
                  <a:solidFill>
                    <a:srgbClr val="FFFFFF"/>
                  </a:solidFill>
                </a:uFill>
                <a:latin typeface="Trebuchet MS"/>
                <a:ea typeface="DejaVu Sans"/>
              </a:rPr>
              <a:t>B</a:t>
            </a:r>
            <a:r>
              <a:rPr lang="en-IN" sz="1800" b="0" strike="noStrike" spc="-1" dirty="0">
                <a:solidFill>
                  <a:srgbClr val="FFFFFF"/>
                </a:solidFill>
                <a:uFill>
                  <a:solidFill>
                    <a:srgbClr val="FFFFFF"/>
                  </a:solidFill>
                </a:uFill>
                <a:latin typeface="Trebuchet MS"/>
                <a:ea typeface="DejaVu Sans"/>
              </a:rPr>
              <a:t>ut we tried our best to take out the best results from what we had.</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Yet it was a very challenging task, but we did it.</a:t>
            </a:r>
            <a:endParaRPr lang="en-IN" sz="1800" b="0" strike="noStrike" spc="-1" dirty="0">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ustomShape 1"/>
          <p:cNvSpPr/>
          <p:nvPr/>
        </p:nvSpPr>
        <p:spPr>
          <a:xfrm>
            <a:off x="779929" y="60960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MEMBERS:</a:t>
            </a:r>
            <a:endParaRPr lang="en-IN" b="0" strike="noStrike" spc="-1" dirty="0">
              <a:solidFill>
                <a:srgbClr val="FFC000"/>
              </a:solidFill>
              <a:uFill>
                <a:solidFill>
                  <a:srgbClr val="FFFFFF"/>
                </a:solidFill>
              </a:uFill>
              <a:latin typeface="Arial"/>
            </a:endParaRPr>
          </a:p>
        </p:txBody>
      </p:sp>
      <p:sp>
        <p:nvSpPr>
          <p:cNvPr id="104" name="CustomShape 2"/>
          <p:cNvSpPr/>
          <p:nvPr/>
        </p:nvSpPr>
        <p:spPr>
          <a:xfrm>
            <a:off x="762000" y="1752600"/>
            <a:ext cx="7568280" cy="3655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342900" indent="-342900">
              <a:lnSpc>
                <a:spcPct val="100000"/>
              </a:lnSpc>
              <a:buFont typeface="Arial" panose="020B0604020202020204" pitchFamily="34" charset="0"/>
              <a:buChar char="•"/>
            </a:pPr>
            <a:r>
              <a:rPr lang="en-IN" sz="2400" b="0" strike="noStrike" spc="-1" dirty="0">
                <a:solidFill>
                  <a:srgbClr val="FFFFFF"/>
                </a:solidFill>
                <a:uFill>
                  <a:solidFill>
                    <a:srgbClr val="FFFFFF"/>
                  </a:solidFill>
                </a:uFill>
                <a:latin typeface="Trebuchet MS"/>
                <a:ea typeface="DejaVu Sans"/>
              </a:rPr>
              <a:t>A</a:t>
            </a:r>
            <a:r>
              <a:rPr lang="en-IN" sz="2400" spc="-1" dirty="0">
                <a:solidFill>
                  <a:srgbClr val="FFFFFF"/>
                </a:solidFill>
                <a:uFill>
                  <a:solidFill>
                    <a:srgbClr val="FFFFFF"/>
                  </a:solidFill>
                </a:uFill>
                <a:latin typeface="Trebuchet MS"/>
                <a:ea typeface="DejaVu Sans"/>
              </a:rPr>
              <a:t>DITYA RANJAN (Team Leader)</a:t>
            </a:r>
          </a:p>
          <a:p>
            <a:pPr marL="342900" indent="-342900">
              <a:lnSpc>
                <a:spcPct val="100000"/>
              </a:lnSpc>
              <a:buFont typeface="Arial" panose="020B0604020202020204" pitchFamily="34" charset="0"/>
              <a:buChar char="•"/>
            </a:pPr>
            <a:endParaRPr lang="en-IN" sz="2400" b="0" strike="noStrike" spc="-1" dirty="0">
              <a:solidFill>
                <a:srgbClr val="FFFFFF"/>
              </a:solidFill>
              <a:uFill>
                <a:solidFill>
                  <a:srgbClr val="FFFFFF"/>
                </a:solidFill>
              </a:uFill>
              <a:latin typeface="Trebuchet MS"/>
              <a:ea typeface="DejaVu Sans"/>
            </a:endParaRPr>
          </a:p>
          <a:p>
            <a:pPr marL="342900" indent="-342900">
              <a:lnSpc>
                <a:spcPct val="100000"/>
              </a:lnSpc>
              <a:buFont typeface="Arial" panose="020B0604020202020204" pitchFamily="34" charset="0"/>
              <a:buChar char="•"/>
            </a:pPr>
            <a:r>
              <a:rPr lang="en-IN" sz="2400" spc="-1" dirty="0">
                <a:solidFill>
                  <a:srgbClr val="FFFFFF"/>
                </a:solidFill>
                <a:uFill>
                  <a:solidFill>
                    <a:srgbClr val="FFFFFF"/>
                  </a:solidFill>
                </a:uFill>
                <a:latin typeface="Trebuchet MS"/>
                <a:ea typeface="DejaVu Sans"/>
              </a:rPr>
              <a:t>ALI HASAN</a:t>
            </a:r>
          </a:p>
          <a:p>
            <a:pPr marL="342900" indent="-342900">
              <a:lnSpc>
                <a:spcPct val="100000"/>
              </a:lnSpc>
              <a:buFont typeface="Arial" panose="020B0604020202020204" pitchFamily="34" charset="0"/>
              <a:buChar char="•"/>
            </a:pPr>
            <a:endParaRPr lang="en-IN" sz="2400" b="0" strike="noStrike" spc="-1" dirty="0">
              <a:solidFill>
                <a:srgbClr val="FFFFFF"/>
              </a:solidFill>
              <a:uFill>
                <a:solidFill>
                  <a:srgbClr val="FFFFFF"/>
                </a:solidFill>
              </a:uFill>
              <a:latin typeface="Trebuchet MS"/>
              <a:ea typeface="DejaVu Sans"/>
            </a:endParaRPr>
          </a:p>
          <a:p>
            <a:pPr marL="342900" indent="-342900">
              <a:lnSpc>
                <a:spcPct val="100000"/>
              </a:lnSpc>
              <a:buFont typeface="Arial" panose="020B0604020202020204" pitchFamily="34" charset="0"/>
              <a:buChar char="•"/>
            </a:pPr>
            <a:r>
              <a:rPr lang="en-IN" sz="2400" spc="-1" dirty="0">
                <a:solidFill>
                  <a:srgbClr val="FFFFFF"/>
                </a:solidFill>
                <a:uFill>
                  <a:solidFill>
                    <a:srgbClr val="FFFFFF"/>
                  </a:solidFill>
                </a:uFill>
                <a:latin typeface="Trebuchet MS"/>
                <a:ea typeface="DejaVu Sans"/>
              </a:rPr>
              <a:t>ANKIT KATARIA</a:t>
            </a:r>
            <a:r>
              <a:rPr lang="en-IN" sz="2400" b="0" strike="noStrike" spc="-1" dirty="0">
                <a:solidFill>
                  <a:srgbClr val="FFFFFF"/>
                </a:solidFill>
                <a:uFill>
                  <a:solidFill>
                    <a:srgbClr val="FFFFFF"/>
                  </a:solidFill>
                </a:uFill>
                <a:latin typeface="Trebuchet MS"/>
                <a:ea typeface="DejaVu Sans"/>
              </a:rPr>
              <a:t> </a:t>
            </a:r>
            <a:endParaRPr lang="en-IN" sz="2400" b="0" strike="noStrike" spc="-1" dirty="0">
              <a:solidFill>
                <a:srgbClr val="FFFFFF"/>
              </a:solidFill>
              <a:uFill>
                <a:solidFill>
                  <a:srgbClr val="FFFFFF"/>
                </a:solidFill>
              </a:uFill>
              <a:latin typeface="Arial"/>
            </a:endParaRPr>
          </a:p>
        </p:txBody>
      </p:sp>
    </p:spTree>
    <p:extLst>
      <p:ext uri="{BB962C8B-B14F-4D97-AF65-F5344CB8AC3E}">
        <p14:creationId xmlns:p14="http://schemas.microsoft.com/office/powerpoint/2010/main" val="174386891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3048000" y="2362200"/>
            <a:ext cx="6035760" cy="1937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r">
              <a:lnSpc>
                <a:spcPct val="100000"/>
              </a:lnSpc>
            </a:pPr>
            <a:r>
              <a:rPr lang="en-IN" sz="7200" b="1" strike="noStrike" spc="-1" dirty="0">
                <a:solidFill>
                  <a:srgbClr val="FFC000"/>
                </a:solidFill>
                <a:uFill>
                  <a:solidFill>
                    <a:srgbClr val="FFFFFF"/>
                  </a:solidFill>
                </a:uFill>
                <a:latin typeface="Arial Rounded MT Bold"/>
                <a:ea typeface="DejaVu Sans"/>
              </a:rPr>
              <a:t>Thank You !!!</a:t>
            </a:r>
            <a:endParaRPr lang="en-IN" sz="1800" b="0" strike="noStrike" spc="-1" dirty="0">
              <a:solidFill>
                <a:srgbClr val="FFC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533400"/>
            <a:ext cx="7086600" cy="830997"/>
          </a:xfrm>
          <a:prstGeom prst="rect">
            <a:avLst/>
          </a:prstGeom>
        </p:spPr>
        <p:txBody>
          <a:bodyPr wrap="square">
            <a:spAutoFit/>
          </a:bodyPr>
          <a:lstStyle/>
          <a:p>
            <a:r>
              <a:rPr lang="en-IN" sz="4800" b="1" i="1" spc="-1" dirty="0">
                <a:solidFill>
                  <a:srgbClr val="FFC000"/>
                </a:solidFill>
                <a:uFill>
                  <a:solidFill>
                    <a:srgbClr val="FFFFFF"/>
                  </a:solidFill>
                </a:uFill>
                <a:latin typeface="Arial Rounded MT Bold"/>
              </a:rPr>
              <a:t>7 disease detections:</a:t>
            </a:r>
            <a:endParaRPr lang="en-IN" sz="4800" b="1" dirty="0"/>
          </a:p>
        </p:txBody>
      </p:sp>
      <p:sp>
        <p:nvSpPr>
          <p:cNvPr id="5" name="Rectangle 4"/>
          <p:cNvSpPr/>
          <p:nvPr/>
        </p:nvSpPr>
        <p:spPr>
          <a:xfrm>
            <a:off x="609600" y="1600200"/>
            <a:ext cx="6477000" cy="4247317"/>
          </a:xfrm>
          <a:prstGeom prst="rect">
            <a:avLst/>
          </a:prstGeom>
        </p:spPr>
        <p:txBody>
          <a:bodyPr wrap="square">
            <a:spAutoFit/>
          </a:bodyPr>
          <a:lstStyle/>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Covid-19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Brain Tumour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Breast Cancer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Alzheimer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Diabetes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Pneumonia detection</a:t>
            </a:r>
          </a:p>
          <a:p>
            <a:pPr marL="457200" indent="-457200">
              <a:buFont typeface="Wingdings" panose="05000000000000000000" pitchFamily="2" charset="2"/>
              <a:buChar char="q"/>
            </a:pPr>
            <a:r>
              <a:rPr lang="en-IN" sz="3600" i="1" spc="-1" dirty="0">
                <a:solidFill>
                  <a:schemeClr val="bg2">
                    <a:lumMod val="75000"/>
                  </a:schemeClr>
                </a:solidFill>
                <a:uFill>
                  <a:solidFill>
                    <a:srgbClr val="FFFFFF"/>
                  </a:solidFill>
                </a:uFill>
                <a:latin typeface="Arial Rounded MT Bold"/>
              </a:rPr>
              <a:t>Heart disease detection</a:t>
            </a:r>
          </a:p>
          <a:p>
            <a:endParaRPr lang="en-IN" sz="2000" i="1" dirty="0">
              <a:solidFill>
                <a:schemeClr val="bg2">
                  <a:lumMod val="75000"/>
                </a:schemeClr>
              </a:solidFill>
            </a:endParaRPr>
          </a:p>
        </p:txBody>
      </p:sp>
    </p:spTree>
    <p:extLst>
      <p:ext uri="{BB962C8B-B14F-4D97-AF65-F5344CB8AC3E}">
        <p14:creationId xmlns:p14="http://schemas.microsoft.com/office/powerpoint/2010/main" val="3701471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CustomShape 1"/>
          <p:cNvSpPr/>
          <p:nvPr/>
        </p:nvSpPr>
        <p:spPr>
          <a:xfrm>
            <a:off x="677160" y="609480"/>
            <a:ext cx="8595720" cy="1319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4800" b="0" i="1" strike="noStrike" spc="-1" dirty="0">
                <a:solidFill>
                  <a:srgbClr val="FFC000"/>
                </a:solidFill>
                <a:uFill>
                  <a:solidFill>
                    <a:srgbClr val="FFFFFF"/>
                  </a:solidFill>
                </a:uFill>
                <a:latin typeface="Arial Rounded MT Bold"/>
                <a:ea typeface="DejaVu Sans"/>
              </a:rPr>
              <a:t>Requirements</a:t>
            </a:r>
            <a:endParaRPr lang="en-IN" sz="1800" b="0" strike="noStrike" spc="-1" dirty="0">
              <a:solidFill>
                <a:srgbClr val="FFC000"/>
              </a:solidFill>
              <a:uFill>
                <a:solidFill>
                  <a:srgbClr val="FFFFFF"/>
                </a:solidFill>
              </a:uFill>
              <a:latin typeface="Arial"/>
            </a:endParaRPr>
          </a:p>
        </p:txBody>
      </p:sp>
      <p:sp>
        <p:nvSpPr>
          <p:cNvPr id="111" name="CustomShape 2"/>
          <p:cNvSpPr/>
          <p:nvPr/>
        </p:nvSpPr>
        <p:spPr>
          <a:xfrm>
            <a:off x="677160" y="1930320"/>
            <a:ext cx="7568280" cy="3655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800" b="0" strike="noStrike" spc="-1" dirty="0">
                <a:solidFill>
                  <a:srgbClr val="FFFFFF"/>
                </a:solidFill>
                <a:uFill>
                  <a:solidFill>
                    <a:srgbClr val="FFFFFF"/>
                  </a:solidFill>
                </a:uFill>
                <a:latin typeface="Trebuchet MS"/>
                <a:ea typeface="DejaVu Sans"/>
              </a:rPr>
              <a:t>Software:</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Python (version </a:t>
            </a:r>
            <a:r>
              <a:rPr lang="en-IN" spc="-1" dirty="0">
                <a:solidFill>
                  <a:srgbClr val="FFFFFF"/>
                </a:solidFill>
                <a:uFill>
                  <a:solidFill>
                    <a:srgbClr val="FFFFFF"/>
                  </a:solidFill>
                </a:uFill>
                <a:latin typeface="Trebuchet MS"/>
                <a:ea typeface="DejaVu Sans"/>
              </a:rPr>
              <a:t>3.6</a:t>
            </a:r>
            <a:r>
              <a:rPr lang="en-IN" sz="1800" b="0" strike="noStrike" spc="-1" dirty="0">
                <a:solidFill>
                  <a:srgbClr val="FFFFFF"/>
                </a:solidFill>
                <a:uFill>
                  <a:solidFill>
                    <a:srgbClr val="FFFFFF"/>
                  </a:solidFill>
                </a:uFill>
                <a:latin typeface="Trebuchet MS"/>
                <a:ea typeface="DejaVu Sans"/>
              </a:rPr>
              <a:t> or higher)</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Anaconda (for various python libraries)</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Tensorflow-gpu</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pc="-1" dirty="0">
                <a:solidFill>
                  <a:srgbClr val="FFFFFF"/>
                </a:solidFill>
                <a:uFill>
                  <a:solidFill>
                    <a:srgbClr val="FFFFFF"/>
                  </a:solidFill>
                </a:uFill>
                <a:latin typeface="Trebuchet MS"/>
              </a:rPr>
              <a:t>Flask</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OpenCV</a:t>
            </a:r>
            <a:endParaRPr lang="en-IN" sz="1800" b="0" strike="noStrike" spc="-1" dirty="0">
              <a:solidFill>
                <a:srgbClr val="FFFFFF"/>
              </a:solidFill>
              <a:uFill>
                <a:solidFill>
                  <a:srgbClr val="FFFFFF"/>
                </a:solidFill>
              </a:uFill>
              <a:latin typeface="Arial"/>
            </a:endParaRPr>
          </a:p>
          <a:p>
            <a:pPr>
              <a:lnSpc>
                <a:spcPct val="100000"/>
              </a:lnSpc>
            </a:pPr>
            <a:endParaRPr lang="en-IN" sz="1800" b="0" strike="noStrike" spc="-1" dirty="0">
              <a:solidFill>
                <a:srgbClr val="FFFFFF"/>
              </a:solidFill>
              <a:uFill>
                <a:solidFill>
                  <a:srgbClr val="FFFFFF"/>
                </a:solidFill>
              </a:uFill>
              <a:latin typeface="Arial"/>
            </a:endParaRPr>
          </a:p>
          <a:p>
            <a:pPr>
              <a:lnSpc>
                <a:spcPct val="100000"/>
              </a:lnSpc>
            </a:pPr>
            <a:r>
              <a:rPr lang="en-IN" sz="1800" b="0" strike="noStrike" spc="-1" dirty="0">
                <a:solidFill>
                  <a:srgbClr val="FFFFFF"/>
                </a:solidFill>
                <a:uFill>
                  <a:solidFill>
                    <a:srgbClr val="FFFFFF"/>
                  </a:solidFill>
                </a:uFill>
                <a:latin typeface="Trebuchet MS"/>
                <a:ea typeface="DejaVu Sans"/>
              </a:rPr>
              <a:t>Hardware:</a:t>
            </a: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pPr>
            <a:endParaRPr lang="en-IN" sz="1800" b="0" strike="noStrike" spc="-1" dirty="0">
              <a:solidFill>
                <a:srgbClr val="FFFFFF"/>
              </a:solidFill>
              <a:uFill>
                <a:solidFill>
                  <a:srgbClr val="FFFFFF"/>
                </a:solidFill>
              </a:uFill>
              <a:latin typeface="Arial"/>
            </a:endParaRPr>
          </a:p>
          <a:p>
            <a:pPr marL="285840" indent="-284760">
              <a:lnSpc>
                <a:spcPct val="100000"/>
              </a:lnSpc>
              <a:buClr>
                <a:srgbClr val="FFFFFF"/>
              </a:buClr>
              <a:buFont typeface="Arial"/>
              <a:buChar char="•"/>
            </a:pPr>
            <a:r>
              <a:rPr lang="en-IN" sz="1800" b="0" strike="noStrike" spc="-1" dirty="0">
                <a:solidFill>
                  <a:srgbClr val="FFFFFF"/>
                </a:solidFill>
                <a:uFill>
                  <a:solidFill>
                    <a:srgbClr val="FFFFFF"/>
                  </a:solidFill>
                </a:uFill>
                <a:latin typeface="Trebuchet MS"/>
                <a:ea typeface="DejaVu Sans"/>
              </a:rPr>
              <a:t>Laptop</a:t>
            </a:r>
            <a:endParaRPr lang="en-IN" sz="1800" b="0" strike="noStrike" spc="-1" dirty="0">
              <a:solidFill>
                <a:srgbClr val="FFFFFF"/>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52400"/>
            <a:ext cx="9565567" cy="830997"/>
          </a:xfrm>
          <a:prstGeom prst="rect">
            <a:avLst/>
          </a:prstGeom>
        </p:spPr>
        <p:txBody>
          <a:bodyPr wrap="none">
            <a:spAutoFit/>
          </a:bodyPr>
          <a:lstStyle/>
          <a:p>
            <a:pPr>
              <a:lnSpc>
                <a:spcPct val="100000"/>
              </a:lnSpc>
            </a:pPr>
            <a:r>
              <a:rPr lang="en-US" sz="4800" b="1" i="1" dirty="0">
                <a:solidFill>
                  <a:srgbClr val="FFC000"/>
                </a:solidFill>
                <a:latin typeface="Arial Rounded MT Bold" panose="020F0704030504030204" pitchFamily="34" charset="0"/>
              </a:rPr>
              <a:t> Convolutional Neural Networks</a:t>
            </a:r>
            <a:endParaRPr lang="en-IN" i="1" spc="-1" dirty="0">
              <a:solidFill>
                <a:srgbClr val="FFC000"/>
              </a:solidFill>
              <a:uFill>
                <a:solidFill>
                  <a:srgbClr val="FFFFFF"/>
                </a:solidFill>
              </a:uFill>
              <a:latin typeface="Arial Rounded MT Bold" panose="020F0704030504030204" pitchFamily="34" charset="0"/>
            </a:endParaRPr>
          </a:p>
        </p:txBody>
      </p:sp>
      <p:sp>
        <p:nvSpPr>
          <p:cNvPr id="4" name="TextBox 3"/>
          <p:cNvSpPr txBox="1"/>
          <p:nvPr/>
        </p:nvSpPr>
        <p:spPr>
          <a:xfrm>
            <a:off x="380999" y="1219200"/>
            <a:ext cx="9067801" cy="5355312"/>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A </a:t>
            </a:r>
            <a:r>
              <a:rPr lang="en-US" b="1" dirty="0">
                <a:solidFill>
                  <a:schemeClr val="bg1"/>
                </a:solidFill>
              </a:rPr>
              <a:t>Convolutional Neural Network (ConvNet/CNN)</a:t>
            </a:r>
            <a:r>
              <a:rPr lang="en-US" dirty="0">
                <a:solidFill>
                  <a:schemeClr val="bg1"/>
                </a:solidFill>
              </a:rPr>
              <a:t> is a Deep Learning algorithm which can take in an input image, assign importance (learnable weights and biases) to various aspects/objects in the image and be able to differentiate one from the other. </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The pre-processing required in a ConvNet is much lower as compared to other classification algorithms. While in primitive methods filters are hand-engineered, with enough training, ConvNets have the ability to learn these filters/characteristics.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The architecture of a ConvNet is analogous to that of the connectivity pattern of Neurons in the Human Brain and was inspired by the organization of the Visual Cortex.</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A ConvNet is able to </a:t>
            </a:r>
            <a:r>
              <a:rPr lang="en-US" b="1" dirty="0">
                <a:solidFill>
                  <a:schemeClr val="bg1"/>
                </a:solidFill>
              </a:rPr>
              <a:t>successfully capture the Spatial and Temporal dependencies</a:t>
            </a:r>
            <a:r>
              <a:rPr lang="en-US" dirty="0">
                <a:solidFill>
                  <a:schemeClr val="bg1"/>
                </a:solidFill>
              </a:rPr>
              <a:t> in an image through the application of relevant filters.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 The role of the ConvNet is to reduce the images into a form which is easier to process, without losing features which are critical for getting a good prediction.</a:t>
            </a:r>
          </a:p>
          <a:p>
            <a:endParaRPr lang="en-IN"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miro.medium.com/max/3288/1*uAeANQIOQPqWZnnuH-VEyw.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17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3400" y="1295400"/>
            <a:ext cx="8915400" cy="5078313"/>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rPr>
              <a:t>Covid 19 affects different people in different ways.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Most infected people will develop mild to moderate illness and recover without hospitalization.</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Most Common Symptoms:</a:t>
            </a:r>
          </a:p>
          <a:p>
            <a:pPr marL="285750" indent="-285750">
              <a:buFont typeface="Arial" panose="020B0604020202020204" pitchFamily="34" charset="0"/>
              <a:buChar char="•"/>
            </a:pPr>
            <a:r>
              <a:rPr lang="en-US" dirty="0">
                <a:solidFill>
                  <a:schemeClr val="bg1"/>
                </a:solidFill>
              </a:rPr>
              <a:t>Fever</a:t>
            </a:r>
          </a:p>
          <a:p>
            <a:pPr marL="285750" indent="-285750">
              <a:buFont typeface="Arial" panose="020B0604020202020204" pitchFamily="34" charset="0"/>
              <a:buChar char="•"/>
            </a:pPr>
            <a:r>
              <a:rPr lang="en-US" dirty="0">
                <a:solidFill>
                  <a:schemeClr val="bg1"/>
                </a:solidFill>
              </a:rPr>
              <a:t>Dry cough</a:t>
            </a:r>
          </a:p>
          <a:p>
            <a:pPr marL="285750" indent="-285750">
              <a:buFont typeface="Arial" panose="020B0604020202020204" pitchFamily="34" charset="0"/>
              <a:buChar char="•"/>
            </a:pPr>
            <a:r>
              <a:rPr lang="en-US" dirty="0">
                <a:solidFill>
                  <a:schemeClr val="bg1"/>
                </a:solidFill>
              </a:rPr>
              <a:t>Tiredness</a:t>
            </a: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endParaRPr lang="en-US" dirty="0">
              <a:solidFill>
                <a:schemeClr val="bg1"/>
              </a:solidFill>
            </a:endParaRPr>
          </a:p>
          <a:p>
            <a:pPr marL="285750" indent="-285750">
              <a:buFont typeface="Wingdings" panose="05000000000000000000" pitchFamily="2" charset="2"/>
              <a:buChar char="Ø"/>
            </a:pPr>
            <a:r>
              <a:rPr lang="en-US" dirty="0">
                <a:solidFill>
                  <a:schemeClr val="bg1"/>
                </a:solidFill>
              </a:rPr>
              <a:t>Less Common Symptoms:</a:t>
            </a:r>
          </a:p>
          <a:p>
            <a:pPr marL="285750" indent="-285750">
              <a:buFont typeface="Arial" panose="020B0604020202020204" pitchFamily="34" charset="0"/>
              <a:buChar char="•"/>
            </a:pPr>
            <a:r>
              <a:rPr lang="en-US" dirty="0">
                <a:solidFill>
                  <a:schemeClr val="bg1"/>
                </a:solidFill>
              </a:rPr>
              <a:t>Aches and pains</a:t>
            </a:r>
          </a:p>
          <a:p>
            <a:pPr marL="285750" indent="-285750">
              <a:buFont typeface="Arial" panose="020B0604020202020204" pitchFamily="34" charset="0"/>
              <a:buChar char="•"/>
            </a:pPr>
            <a:r>
              <a:rPr lang="en-US" dirty="0">
                <a:solidFill>
                  <a:schemeClr val="bg1"/>
                </a:solidFill>
              </a:rPr>
              <a:t>Sore throat</a:t>
            </a:r>
          </a:p>
          <a:p>
            <a:pPr marL="285750" indent="-285750">
              <a:buFont typeface="Arial" panose="020B0604020202020204" pitchFamily="34" charset="0"/>
              <a:buChar char="•"/>
            </a:pPr>
            <a:r>
              <a:rPr lang="en-US" dirty="0">
                <a:solidFill>
                  <a:schemeClr val="bg1"/>
                </a:solidFill>
              </a:rPr>
              <a:t>Diarrhea</a:t>
            </a:r>
          </a:p>
          <a:p>
            <a:pPr marL="285750" indent="-285750">
              <a:buFont typeface="Arial" panose="020B0604020202020204" pitchFamily="34" charset="0"/>
              <a:buChar char="•"/>
            </a:pPr>
            <a:r>
              <a:rPr lang="en-US" dirty="0">
                <a:solidFill>
                  <a:schemeClr val="bg1"/>
                </a:solidFill>
              </a:rPr>
              <a:t>Conjunctivitis </a:t>
            </a:r>
          </a:p>
          <a:p>
            <a:pPr marL="285750" indent="-285750">
              <a:buFont typeface="Arial" panose="020B0604020202020204" pitchFamily="34" charset="0"/>
              <a:buChar char="•"/>
            </a:pPr>
            <a:r>
              <a:rPr lang="en-US" dirty="0">
                <a:solidFill>
                  <a:schemeClr val="bg1"/>
                </a:solidFill>
              </a:rPr>
              <a:t>Headache </a:t>
            </a:r>
          </a:p>
          <a:p>
            <a:pPr marL="285750" indent="-285750">
              <a:buFont typeface="Arial" panose="020B0604020202020204" pitchFamily="34" charset="0"/>
              <a:buChar char="•"/>
            </a:pPr>
            <a:r>
              <a:rPr lang="en-US" dirty="0">
                <a:solidFill>
                  <a:schemeClr val="bg1"/>
                </a:solidFill>
              </a:rPr>
              <a:t>Loss of taste or smell</a:t>
            </a:r>
          </a:p>
        </p:txBody>
      </p:sp>
      <p:sp>
        <p:nvSpPr>
          <p:cNvPr id="5" name="TextBox 4"/>
          <p:cNvSpPr txBox="1"/>
          <p:nvPr/>
        </p:nvSpPr>
        <p:spPr>
          <a:xfrm>
            <a:off x="533400" y="152400"/>
            <a:ext cx="5403915" cy="769441"/>
          </a:xfrm>
          <a:prstGeom prst="rect">
            <a:avLst/>
          </a:prstGeom>
          <a:noFill/>
        </p:spPr>
        <p:txBody>
          <a:bodyPr wrap="none" rtlCol="0">
            <a:spAutoFit/>
          </a:bodyPr>
          <a:lstStyle/>
          <a:p>
            <a:r>
              <a:rPr lang="en-IN" sz="4400" i="1" spc="-1" dirty="0">
                <a:solidFill>
                  <a:srgbClr val="FFC000"/>
                </a:solidFill>
                <a:uFill>
                  <a:solidFill>
                    <a:srgbClr val="FFFFFF"/>
                  </a:solidFill>
                </a:uFill>
                <a:latin typeface="Arial Rounded MT Bold"/>
              </a:rPr>
              <a:t>Covid-19 Detection</a:t>
            </a:r>
            <a:endParaRPr lang="en-US" sz="4400" dirty="0">
              <a:solidFill>
                <a:srgbClr val="FFC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 y="0"/>
            <a:ext cx="12186276" cy="6858000"/>
          </a:xfrm>
          <a:prstGeom prst="rect">
            <a:avLst/>
          </a:prstGeom>
          <a:noFill/>
          <a:ln>
            <a:noFill/>
          </a:ln>
        </p:spPr>
      </p:pic>
    </p:spTree>
    <p:extLst>
      <p:ext uri="{BB962C8B-B14F-4D97-AF65-F5344CB8AC3E}">
        <p14:creationId xmlns:p14="http://schemas.microsoft.com/office/powerpoint/2010/main" val="18770239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TM02900688[[fn=Facet]]</Template>
  <TotalTime>562</TotalTime>
  <Words>1343</Words>
  <Application>Microsoft Office PowerPoint</Application>
  <PresentationFormat>Widescreen</PresentationFormat>
  <Paragraphs>173</Paragraphs>
  <Slides>32</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Arial</vt:lpstr>
      <vt:lpstr>Arial Rounded MT Bold</vt:lpstr>
      <vt:lpstr>Calibri</vt:lpstr>
      <vt:lpstr>Symbol</vt:lpstr>
      <vt:lpstr>Trebuchet MS</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Helmet and Number Plate Detection in a video/live feed</dc:title>
  <dc:subject/>
  <dc:creator>abhi sharma</dc:creator>
  <dc:description/>
  <cp:lastModifiedBy>Aditya Ranjan</cp:lastModifiedBy>
  <cp:revision>50</cp:revision>
  <dcterms:created xsi:type="dcterms:W3CDTF">2020-10-26T11:02:41Z</dcterms:created>
  <dcterms:modified xsi:type="dcterms:W3CDTF">2023-10-30T14:10:35Z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11</vt:i4>
  </property>
</Properties>
</file>